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 id="2147483661" r:id="rId2"/>
    <p:sldMasterId id="2147484212" r:id="rId3"/>
    <p:sldMasterId id="2147484221" r:id="rId4"/>
    <p:sldMasterId id="2147484253" r:id="rId5"/>
  </p:sldMasterIdLst>
  <p:notesMasterIdLst>
    <p:notesMasterId r:id="rId28"/>
  </p:notesMasterIdLst>
  <p:handoutMasterIdLst>
    <p:handoutMasterId r:id="rId29"/>
  </p:handoutMasterIdLst>
  <p:sldIdLst>
    <p:sldId id="752" r:id="rId6"/>
    <p:sldId id="1233" r:id="rId7"/>
    <p:sldId id="1238" r:id="rId8"/>
    <p:sldId id="1239" r:id="rId9"/>
    <p:sldId id="1240" r:id="rId10"/>
    <p:sldId id="1241" r:id="rId11"/>
    <p:sldId id="1242" r:id="rId12"/>
    <p:sldId id="1243" r:id="rId13"/>
    <p:sldId id="1244" r:id="rId14"/>
    <p:sldId id="1245" r:id="rId15"/>
    <p:sldId id="1246" r:id="rId16"/>
    <p:sldId id="1247" r:id="rId17"/>
    <p:sldId id="1248" r:id="rId18"/>
    <p:sldId id="1234" r:id="rId19"/>
    <p:sldId id="1251" r:id="rId20"/>
    <p:sldId id="1249" r:id="rId21"/>
    <p:sldId id="1220" r:id="rId22"/>
    <p:sldId id="1250" r:id="rId23"/>
    <p:sldId id="1211" r:id="rId24"/>
    <p:sldId id="1225" r:id="rId25"/>
    <p:sldId id="1226" r:id="rId26"/>
    <p:sldId id="1215" r:id="rId27"/>
  </p:sldIdLst>
  <p:sldSz cx="9144000" cy="6858000" type="screen4x3"/>
  <p:notesSz cx="9926638" cy="6797675"/>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Jadav" initials="CJ"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1DC"/>
    <a:srgbClr val="666699"/>
    <a:srgbClr val="3333CC"/>
    <a:srgbClr val="339966"/>
    <a:srgbClr val="008000"/>
    <a:srgbClr val="A39161"/>
    <a:srgbClr val="69BD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80945" autoAdjust="0"/>
  </p:normalViewPr>
  <p:slideViewPr>
    <p:cSldViewPr>
      <p:cViewPr varScale="1">
        <p:scale>
          <a:sx n="133" d="100"/>
          <a:sy n="133" d="100"/>
        </p:scale>
        <p:origin x="2496" y="80"/>
      </p:cViewPr>
      <p:guideLst>
        <p:guide orient="horz" pos="2160"/>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2967822-33F8-4D22-B909-62A9E290B84E}"/>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96259" name="Rectangle 3">
            <a:extLst>
              <a:ext uri="{FF2B5EF4-FFF2-40B4-BE49-F238E27FC236}">
                <a16:creationId xmlns:a16="http://schemas.microsoft.com/office/drawing/2014/main" id="{EA8AA549-F998-4CC1-9732-BD12799D8730}"/>
              </a:ext>
            </a:extLst>
          </p:cNvPr>
          <p:cNvSpPr>
            <a:spLocks noGrp="1" noChangeArrowheads="1"/>
          </p:cNvSpPr>
          <p:nvPr>
            <p:ph type="dt" sz="quarter"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96260" name="Rectangle 4">
            <a:extLst>
              <a:ext uri="{FF2B5EF4-FFF2-40B4-BE49-F238E27FC236}">
                <a16:creationId xmlns:a16="http://schemas.microsoft.com/office/drawing/2014/main" id="{2F835F56-D63E-4AFC-BF8E-3EF5FAB42473}"/>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96261" name="Rectangle 5">
            <a:extLst>
              <a:ext uri="{FF2B5EF4-FFF2-40B4-BE49-F238E27FC236}">
                <a16:creationId xmlns:a16="http://schemas.microsoft.com/office/drawing/2014/main" id="{E684C6A1-16BE-4D5F-86EE-1752A913EA77}"/>
              </a:ext>
            </a:extLst>
          </p:cNvPr>
          <p:cNvSpPr>
            <a:spLocks noGrp="1" noChangeArrowheads="1"/>
          </p:cNvSpPr>
          <p:nvPr>
            <p:ph type="sldNum" sz="quarter" idx="3"/>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0EEC002-CEE7-419A-9272-C3113FFE7D3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35663DB-1B7A-43BF-9295-CF596FB1DF5E}"/>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100355" name="Rectangle 3">
            <a:extLst>
              <a:ext uri="{FF2B5EF4-FFF2-40B4-BE49-F238E27FC236}">
                <a16:creationId xmlns:a16="http://schemas.microsoft.com/office/drawing/2014/main" id="{75105CE4-4DBE-4E61-97AD-4BC9D4EE14B1}"/>
              </a:ext>
            </a:extLst>
          </p:cNvPr>
          <p:cNvSpPr>
            <a:spLocks noGrp="1" noChangeArrowheads="1"/>
          </p:cNvSpPr>
          <p:nvPr>
            <p:ph type="dt"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50180" name="Rectangle 4">
            <a:extLst>
              <a:ext uri="{FF2B5EF4-FFF2-40B4-BE49-F238E27FC236}">
                <a16:creationId xmlns:a16="http://schemas.microsoft.com/office/drawing/2014/main" id="{D7D6B5BB-6C5A-4DCD-AE26-B3A23BBB1D8E}"/>
              </a:ext>
            </a:extLst>
          </p:cNvPr>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5">
            <a:extLst>
              <a:ext uri="{FF2B5EF4-FFF2-40B4-BE49-F238E27FC236}">
                <a16:creationId xmlns:a16="http://schemas.microsoft.com/office/drawing/2014/main" id="{59ECCDE6-46D9-46AD-86EF-EB1827449E57}"/>
              </a:ext>
            </a:extLst>
          </p:cNvPr>
          <p:cNvSpPr>
            <a:spLocks noGrp="1" noChangeArrowheads="1"/>
          </p:cNvSpPr>
          <p:nvPr>
            <p:ph type="body" sz="quarter" idx="3"/>
          </p:nvPr>
        </p:nvSpPr>
        <p:spPr bwMode="auto">
          <a:xfrm>
            <a:off x="992188" y="3228975"/>
            <a:ext cx="7942262" cy="3059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0358" name="Rectangle 6">
            <a:extLst>
              <a:ext uri="{FF2B5EF4-FFF2-40B4-BE49-F238E27FC236}">
                <a16:creationId xmlns:a16="http://schemas.microsoft.com/office/drawing/2014/main" id="{23F0703A-A2DD-4399-95CF-F4DADE7060CA}"/>
              </a:ext>
            </a:extLst>
          </p:cNvPr>
          <p:cNvSpPr>
            <a:spLocks noGrp="1" noChangeArrowheads="1"/>
          </p:cNvSpPr>
          <p:nvPr>
            <p:ph type="ftr" sz="quarter" idx="4"/>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100359" name="Rectangle 7">
            <a:extLst>
              <a:ext uri="{FF2B5EF4-FFF2-40B4-BE49-F238E27FC236}">
                <a16:creationId xmlns:a16="http://schemas.microsoft.com/office/drawing/2014/main" id="{A087389A-6DA0-4A1A-828D-C8D8A0D06A1D}"/>
              </a:ext>
            </a:extLst>
          </p:cNvPr>
          <p:cNvSpPr>
            <a:spLocks noGrp="1" noChangeArrowheads="1"/>
          </p:cNvSpPr>
          <p:nvPr>
            <p:ph type="sldNum" sz="quarter" idx="5"/>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1BBC1570-8884-4CF4-8DFA-36A88614D5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ciwf.org.uk/education/films/farm-animals-us-2/" TargetMode="External"/><Relationship Id="rId3" Type="http://schemas.openxmlformats.org/officeDocument/2006/relationships/hyperlink" Target="https://www.youtube.com/watch?v=MRYsIdeyKbw&amp;t=5m45s" TargetMode="External"/><Relationship Id="rId7" Type="http://schemas.openxmlformats.org/officeDocument/2006/relationships/hyperlink" Target="https://www.ciwf.org.uk/education/films/farm-animals-u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youtube.com/watch?time_continue=4&amp;v=F9wraGNyl28&amp;feature=emb_logo" TargetMode="External"/><Relationship Id="rId5" Type="http://schemas.openxmlformats.org/officeDocument/2006/relationships/hyperlink" Target="https://www.youtube.com/watch?v=-yP-L5H3KMg&amp;t=9m44s" TargetMode="External"/><Relationship Id="rId4" Type="http://schemas.openxmlformats.org/officeDocument/2006/relationships/hyperlink" Target="https://www.youtube.com/watch?v=MRYsIdeyKbw&amp;t=16m11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4E9D2DA-D92E-4D6D-8F92-0F93736DD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26E07-E267-4A59-94BD-8B946B327566}" type="slidenum">
              <a:rPr lang="en-US" altLang="en-US" smtClean="0"/>
              <a:pPr>
                <a:spcBef>
                  <a:spcPct val="0"/>
                </a:spcBef>
              </a:pPr>
              <a:t>1</a:t>
            </a:fld>
            <a:endParaRPr lang="en-US" altLang="en-US"/>
          </a:p>
        </p:txBody>
      </p:sp>
      <p:sp>
        <p:nvSpPr>
          <p:cNvPr id="53251" name="Rectangle 2">
            <a:extLst>
              <a:ext uri="{FF2B5EF4-FFF2-40B4-BE49-F238E27FC236}">
                <a16:creationId xmlns:a16="http://schemas.microsoft.com/office/drawing/2014/main" id="{DF1CCBF7-7C27-424A-A049-A75426309E2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06695AE-D112-4B2A-A36D-9AA7E911AC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presentation can be used in conjunction with the introductory worksheet “Can You Identify White Striping in Chicken Breast Fillets” or as an alternative to it. Slides 3-14 show the entire breast fillets that are shown in the worksheet.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must warn that magnified on a screen you may see mild white striping in fillets which are not clearly visible in the worksheets.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recommend using the worksheet first up until question 5 – fast finishers could use the separate Students’ Discussion Booklet to start to answer the “research” questions. Then to use this PowerPoint to go over the answers. If time is short you could either just use the PowerPoint or jump to slide 16 on what causes white striping.</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short YouTube film, produced by the USA office of Compassion in World Farming, questions the health and welfare aspects of chicken meat with white striping. We think it is an engaging way of introducing the topic, but please make clear that this film is designed to express a point of view. The rest of this presentation and the discussion booklet are designed to encourage students to form their own views.</a:t>
            </a:r>
          </a:p>
          <a:p>
            <a:endParaRPr lang="en-GB" dirty="0"/>
          </a:p>
          <a:p>
            <a:r>
              <a:rPr lang="en-GB" dirty="0"/>
              <a:t>This film could also be used as a follow-up once the students have developed their own opinions and to promote further discussion.</a:t>
            </a:r>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19</a:t>
            </a:fld>
            <a:endParaRPr lang="en-US" altLang="en-US"/>
          </a:p>
        </p:txBody>
      </p:sp>
    </p:spTree>
    <p:extLst>
      <p:ext uri="{BB962C8B-B14F-4D97-AF65-F5344CB8AC3E}">
        <p14:creationId xmlns:p14="http://schemas.microsoft.com/office/powerpoint/2010/main" val="153440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spcAft>
                <a:spcPts val="0"/>
              </a:spcAft>
            </a:pPr>
            <a:r>
              <a:rPr lang="en-GB" sz="20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Film options</a:t>
            </a:r>
          </a:p>
          <a:p>
            <a:pPr>
              <a:lnSpc>
                <a:spcPct val="107000"/>
              </a:lnSpc>
              <a:spcBef>
                <a:spcPts val="200"/>
              </a:spcBef>
              <a:spcAft>
                <a:spcPts val="0"/>
              </a:spcAft>
            </a:pPr>
            <a:r>
              <a:rPr lang="en-GB" sz="1600" dirty="0">
                <a:latin typeface="Frutiger LT Com 55 Roman" panose="020B0602020204020204" pitchFamily="34" charset="0"/>
                <a:ea typeface="Times New Roman" panose="02020603050405020304" pitchFamily="18" charset="0"/>
                <a:cs typeface="Times New Roman" panose="02020603050405020304" pitchFamily="18" charset="0"/>
              </a:rPr>
              <a:t>Choose one of the following films or film clips to introduce the topic of chicken welfare (in one case it is two clips). </a:t>
            </a:r>
          </a:p>
          <a:p>
            <a:pPr>
              <a:lnSpc>
                <a:spcPct val="107000"/>
              </a:lnSpc>
              <a:spcBef>
                <a:spcPts val="200"/>
              </a:spcBef>
              <a:spcAft>
                <a:spcPts val="0"/>
              </a:spcAft>
            </a:pPr>
            <a:endParaRPr lang="en-GB" sz="18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r>
              <a:rPr lang="en-GB" sz="18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Short clips</a:t>
            </a:r>
            <a:endParaRPr lang="en-GB" sz="1600" dirty="0">
              <a:latin typeface="Frutiger LT Com 55 Roman" panose="020B0602020204020204" pitchFamily="34" charset="0"/>
              <a:hlinkClick r:id="rId3"/>
            </a:endParaRPr>
          </a:p>
          <a:p>
            <a:pPr marL="342900" indent="-342900">
              <a:buFont typeface="+mj-lt"/>
              <a:buAutoNum type="arabicPeriod"/>
            </a:pPr>
            <a:r>
              <a:rPr lang="en-GB" sz="1600" dirty="0">
                <a:latin typeface="Frutiger LT Com 55 Roman" panose="020B0602020204020204" pitchFamily="34" charset="0"/>
              </a:rPr>
              <a:t>2 short sequences from the film </a:t>
            </a:r>
            <a:r>
              <a:rPr lang="en-GB" sz="1600" i="1" dirty="0">
                <a:latin typeface="Frutiger LT Com 55 Roman" panose="020B0602020204020204" pitchFamily="34" charset="0"/>
              </a:rPr>
              <a:t>Farm Animals &amp; Us</a:t>
            </a:r>
            <a:r>
              <a:rPr lang="en-GB" sz="1600" dirty="0">
                <a:latin typeface="Frutiger LT Com 55 Roman" panose="020B0602020204020204" pitchFamily="34" charset="0"/>
              </a:rPr>
              <a:t> </a:t>
            </a:r>
            <a:r>
              <a:rPr lang="en-GB" sz="1600" dirty="0">
                <a:latin typeface="Frutiger LT Com 55 Roman" panose="020B0602020204020204" pitchFamily="34" charset="0"/>
                <a:hlinkClick r:id="rId3"/>
              </a:rPr>
              <a:t>https://www.youtube.com/watch?v=MRYsIdeyKbw&amp;t=5m45s</a:t>
            </a:r>
            <a:r>
              <a:rPr lang="en-GB" sz="1600" dirty="0">
                <a:latin typeface="Frutiger LT Com 55 Roman" panose="020B0602020204020204" pitchFamily="34" charset="0"/>
              </a:rPr>
              <a:t> for intensive chicken farming – sequence finishes at 9.02 after about 3 minutes</a:t>
            </a:r>
          </a:p>
          <a:p>
            <a:pPr lvl="1"/>
            <a:endParaRPr lang="en-GB" sz="1600" dirty="0">
              <a:latin typeface="Frutiger LT Com 55 Roman" panose="020B0602020204020204" pitchFamily="34" charset="0"/>
            </a:endParaRPr>
          </a:p>
          <a:p>
            <a:pPr lvl="1"/>
            <a:r>
              <a:rPr lang="en-GB" sz="1600" dirty="0">
                <a:latin typeface="Frutiger LT Com 55 Roman" panose="020B0602020204020204" pitchFamily="34" charset="0"/>
              </a:rPr>
              <a:t>plus </a:t>
            </a:r>
            <a:r>
              <a:rPr lang="en-GB" sz="1600" dirty="0">
                <a:latin typeface="Frutiger LT Com 55 Roman" panose="020B0602020204020204" pitchFamily="34" charset="0"/>
                <a:hlinkClick r:id="rId4"/>
              </a:rPr>
              <a:t>https://www.youtube.com/watch?v=MRYsIdeyKbw&amp;t=16m11s</a:t>
            </a:r>
            <a:r>
              <a:rPr lang="en-GB" sz="1600" dirty="0">
                <a:latin typeface="Frutiger LT Com 55 Roman" panose="020B0602020204020204" pitchFamily="34" charset="0"/>
              </a:rPr>
              <a:t> for alternative systems – sequence finishes at 16.32 after 20 seconds </a:t>
            </a:r>
          </a:p>
          <a:p>
            <a:pPr lvl="1">
              <a:lnSpc>
                <a:spcPct val="107000"/>
              </a:lnSpc>
              <a:spcBef>
                <a:spcPts val="200"/>
              </a:spcBef>
              <a:spcAft>
                <a:spcPts val="0"/>
              </a:spcAft>
            </a:pPr>
            <a:r>
              <a:rPr lang="en-GB" sz="1600" dirty="0">
                <a:solidFill>
                  <a:srgbClr val="66BC29"/>
                </a:solidFill>
                <a:latin typeface="Frutiger LT Com 55 Roman" panose="020B0602020204020204" pitchFamily="34" charset="0"/>
                <a:cs typeface="Times New Roman" panose="02020603050405020304" pitchFamily="18" charset="0"/>
              </a:rPr>
              <a:t>or</a:t>
            </a:r>
          </a:p>
          <a:p>
            <a:pPr marL="342900" indent="-342900">
              <a:buFont typeface="+mj-lt"/>
              <a:buAutoNum type="arabicPeriod"/>
            </a:pPr>
            <a:r>
              <a:rPr lang="en-GB" sz="1600" dirty="0">
                <a:latin typeface="Frutiger LT Com 55 Roman" panose="020B0602020204020204" pitchFamily="34" charset="0"/>
              </a:rPr>
              <a:t>3-minute sequence on intensive chicken farming and its alternatives from the film </a:t>
            </a:r>
            <a:r>
              <a:rPr lang="en-GB" sz="1600" i="1" dirty="0">
                <a:latin typeface="Frutiger LT Com 55 Roman" panose="020B0602020204020204" pitchFamily="34" charset="0"/>
              </a:rPr>
              <a:t>Farm Animals &amp; Us 2</a:t>
            </a:r>
            <a:r>
              <a:rPr lang="en-GB" sz="1600" dirty="0">
                <a:latin typeface="Frutiger LT Com 55 Roman" panose="020B0602020204020204" pitchFamily="34" charset="0"/>
              </a:rPr>
              <a:t>. </a:t>
            </a:r>
            <a:r>
              <a:rPr lang="en-GB" sz="1600" dirty="0">
                <a:latin typeface="Frutiger LT Com 55 Roman" panose="020B0602020204020204" pitchFamily="34" charset="0"/>
                <a:hlinkClick r:id="rId5" tooltip="https://www.youtube.com/watch?v=-yp-l5h3kmg&amp;t=9m43s"/>
              </a:rPr>
              <a:t>https://www.youtube.com/watch?v=-yP-L5H3KMg&amp;t=9m44s</a:t>
            </a:r>
            <a:r>
              <a:rPr lang="en-GB" sz="1600" dirty="0">
                <a:latin typeface="Frutiger LT Com 55 Roman" panose="020B0602020204020204" pitchFamily="34" charset="0"/>
              </a:rPr>
              <a:t>   Chicken sequence finishes at 12.54 after about 3 minutes</a:t>
            </a:r>
          </a:p>
          <a:p>
            <a:pPr>
              <a:lnSpc>
                <a:spcPct val="107000"/>
              </a:lnSpc>
              <a:spcBef>
                <a:spcPts val="200"/>
              </a:spcBef>
              <a:spcAft>
                <a:spcPts val="600"/>
              </a:spcAft>
            </a:pPr>
            <a:r>
              <a:rPr lang="en-GB" sz="1600" dirty="0">
                <a:solidFill>
                  <a:srgbClr val="66BC29"/>
                </a:solidFill>
                <a:latin typeface="Frutiger LT Com 55 Roman" panose="020B0602020204020204" pitchFamily="34" charset="0"/>
                <a:ea typeface="+mn-ea"/>
                <a:cs typeface="Times New Roman" panose="02020603050405020304" pitchFamily="18" charset="0"/>
              </a:rPr>
              <a:t>3.      campaign film from the United States</a:t>
            </a:r>
          </a:p>
          <a:p>
            <a:r>
              <a:rPr lang="en-GB" sz="1600" dirty="0"/>
              <a:t>         2-minute sequence showing shoppers in the United States confronted with pictures about white striping, discussing nutritional and welfare impacts:</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GB" sz="1600" dirty="0"/>
              <a:t>         </a:t>
            </a:r>
            <a:r>
              <a:rPr lang="en-GB" sz="1600" dirty="0">
                <a:hlinkClick r:id="rId6"/>
              </a:rPr>
              <a:t>https://www.youtube.com/watch?time_continue=4&amp;v=F9wraGNyl28&amp;feature=emb_logo</a:t>
            </a:r>
            <a:endParaRPr lang="en-GB" sz="1600" dirty="0"/>
          </a:p>
          <a:p>
            <a:pPr marL="342900" indent="-342900">
              <a:buFont typeface="+mj-lt"/>
              <a:buAutoNum type="arabicPeriod"/>
            </a:pPr>
            <a:endParaRPr lang="en-GB" sz="1600" dirty="0">
              <a:latin typeface="Frutiger LT Com 55 Roman" panose="020B0602020204020204" pitchFamily="34" charset="0"/>
            </a:endParaRPr>
          </a:p>
          <a:p>
            <a:endParaRPr lang="en-GB" sz="1800" dirty="0">
              <a:solidFill>
                <a:srgbClr val="66BC29"/>
              </a:solidFill>
              <a:latin typeface="Frutiger LT Com 55 Roman" panose="020B0602020204020204" pitchFamily="34" charset="0"/>
              <a:cs typeface="Times New Roman" panose="02020603050405020304" pitchFamily="18" charset="0"/>
            </a:endParaRPr>
          </a:p>
          <a:p>
            <a:r>
              <a:rPr lang="en-GB" sz="1800" dirty="0">
                <a:solidFill>
                  <a:srgbClr val="66BC29"/>
                </a:solidFill>
                <a:latin typeface="Frutiger LT Com 55 Roman" panose="020B0602020204020204" pitchFamily="34" charset="0"/>
                <a:cs typeface="Times New Roman" panose="02020603050405020304" pitchFamily="18" charset="0"/>
              </a:rPr>
              <a:t>Films</a:t>
            </a:r>
          </a:p>
          <a:p>
            <a:pPr marL="342900" indent="-342900">
              <a:buFont typeface="+mj-lt"/>
              <a:buAutoNum type="arabicPeriod"/>
            </a:pPr>
            <a:r>
              <a:rPr lang="en-GB" sz="1600" dirty="0">
                <a:latin typeface="Frutiger LT Com 55 Roman" panose="020B0602020204020204" pitchFamily="34" charset="0"/>
              </a:rPr>
              <a:t> </a:t>
            </a:r>
            <a:r>
              <a:rPr lang="en-GB" sz="1600" i="1" dirty="0">
                <a:latin typeface="Frutiger LT Com 55 Roman" panose="020B0602020204020204" pitchFamily="34" charset="0"/>
              </a:rPr>
              <a:t>Farm Animals &amp; Us</a:t>
            </a:r>
            <a:r>
              <a:rPr lang="en-GB" sz="1600" dirty="0">
                <a:latin typeface="Frutiger LT Com 55 Roman" panose="020B0602020204020204" pitchFamily="34" charset="0"/>
              </a:rPr>
              <a:t>. 17 minute film on intensive farming and its alternatives - </a:t>
            </a:r>
            <a:r>
              <a:rPr lang="en-GB" sz="1600" dirty="0">
                <a:latin typeface="Frutiger LT Com 55 Roman" panose="020B0602020204020204" pitchFamily="34" charset="0"/>
                <a:hlinkClick r:id="rId7"/>
              </a:rPr>
              <a:t>https://www.ciwf.org.uk/education/films/farm-animals-us/</a:t>
            </a:r>
            <a:endParaRPr lang="en-GB" sz="1600" dirty="0">
              <a:latin typeface="Frutiger LT Com 55 Roman" panose="020B0602020204020204" pitchFamily="34" charset="0"/>
            </a:endParaRPr>
          </a:p>
          <a:p>
            <a:pPr lvl="1"/>
            <a:r>
              <a:rPr lang="en-GB" sz="1600" dirty="0">
                <a:solidFill>
                  <a:srgbClr val="66BC29"/>
                </a:solidFill>
                <a:latin typeface="Frutiger LT Com 55 Roman" panose="020B0602020204020204" pitchFamily="34" charset="0"/>
                <a:cs typeface="Times New Roman" panose="02020603050405020304" pitchFamily="18" charset="0"/>
              </a:rPr>
              <a:t>or</a:t>
            </a:r>
            <a:endParaRPr lang="en-GB" sz="1600" dirty="0">
              <a:latin typeface="Frutiger LT Com 55 Roman" panose="020B0602020204020204" pitchFamily="34" charset="0"/>
            </a:endParaRPr>
          </a:p>
          <a:p>
            <a:pPr marL="342900" indent="-342900">
              <a:buFont typeface="+mj-lt"/>
              <a:buAutoNum type="arabicPeriod"/>
            </a:pPr>
            <a:r>
              <a:rPr lang="en-GB" sz="1600" i="1" dirty="0">
                <a:latin typeface="Frutiger LT Com 55 Roman" panose="020B0602020204020204" pitchFamily="34" charset="0"/>
              </a:rPr>
              <a:t>Farm Animals &amp; Us 2</a:t>
            </a:r>
            <a:r>
              <a:rPr lang="en-GB" sz="1600" dirty="0">
                <a:latin typeface="Frutiger LT Com 55 Roman" panose="020B0602020204020204" pitchFamily="34" charset="0"/>
              </a:rPr>
              <a:t>. More detailed 25 minute film on intensive farming and its alternatives </a:t>
            </a:r>
            <a:r>
              <a:rPr lang="en-GB" sz="1600" dirty="0">
                <a:latin typeface="Frutiger LT Com 55 Roman" panose="020B0602020204020204" pitchFamily="34" charset="0"/>
                <a:hlinkClick r:id="rId8"/>
              </a:rPr>
              <a:t>https://www.ciwf.org.uk/education/films/farm-animals-us-2/</a:t>
            </a:r>
            <a:r>
              <a:rPr lang="en-GB" sz="1600" dirty="0">
                <a:latin typeface="Frutiger LT Com 55 Roman" panose="020B0602020204020204" pitchFamily="34" charset="0"/>
              </a:rPr>
              <a:t>.</a:t>
            </a:r>
          </a:p>
          <a:p>
            <a:endParaRPr lang="en-GB" sz="1800" dirty="0">
              <a:latin typeface="Frutiger LT Com 55 Roman" panose="020B0602020204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21</a:t>
            </a:fld>
            <a:endParaRPr lang="en-US" altLang="en-US"/>
          </a:p>
        </p:txBody>
      </p:sp>
    </p:spTree>
    <p:extLst>
      <p:ext uri="{BB962C8B-B14F-4D97-AF65-F5344CB8AC3E}">
        <p14:creationId xmlns:p14="http://schemas.microsoft.com/office/powerpoint/2010/main" val="290458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22</a:t>
            </a:fld>
            <a:endParaRPr lang="en-US" altLang="en-US"/>
          </a:p>
        </p:txBody>
      </p:sp>
    </p:spTree>
    <p:extLst>
      <p:ext uri="{BB962C8B-B14F-4D97-AF65-F5344CB8AC3E}">
        <p14:creationId xmlns:p14="http://schemas.microsoft.com/office/powerpoint/2010/main" val="22829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a:t>
            </a:fld>
            <a:endParaRPr lang="en-US" altLang="en-US"/>
          </a:p>
        </p:txBody>
      </p:sp>
    </p:spTree>
    <p:extLst>
      <p:ext uri="{BB962C8B-B14F-4D97-AF65-F5344CB8AC3E}">
        <p14:creationId xmlns:p14="http://schemas.microsoft.com/office/powerpoint/2010/main" val="163480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3</a:t>
            </a:fld>
            <a:endParaRPr lang="en-US" altLang="en-US"/>
          </a:p>
        </p:txBody>
      </p:sp>
    </p:spTree>
    <p:extLst>
      <p:ext uri="{BB962C8B-B14F-4D97-AF65-F5344CB8AC3E}">
        <p14:creationId xmlns:p14="http://schemas.microsoft.com/office/powerpoint/2010/main" val="151381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6</a:t>
            </a:fld>
            <a:endParaRPr lang="en-US" altLang="en-US"/>
          </a:p>
        </p:txBody>
      </p:sp>
    </p:spTree>
    <p:extLst>
      <p:ext uri="{BB962C8B-B14F-4D97-AF65-F5344CB8AC3E}">
        <p14:creationId xmlns:p14="http://schemas.microsoft.com/office/powerpoint/2010/main" val="362854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7</a:t>
            </a:fld>
            <a:endParaRPr lang="en-US" altLang="en-US"/>
          </a:p>
        </p:txBody>
      </p:sp>
    </p:spTree>
    <p:extLst>
      <p:ext uri="{BB962C8B-B14F-4D97-AF65-F5344CB8AC3E}">
        <p14:creationId xmlns:p14="http://schemas.microsoft.com/office/powerpoint/2010/main" val="167740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8</a:t>
            </a:fld>
            <a:endParaRPr lang="en-US" altLang="en-US"/>
          </a:p>
        </p:txBody>
      </p:sp>
    </p:spTree>
    <p:extLst>
      <p:ext uri="{BB962C8B-B14F-4D97-AF65-F5344CB8AC3E}">
        <p14:creationId xmlns:p14="http://schemas.microsoft.com/office/powerpoint/2010/main" val="324656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13</a:t>
            </a:fld>
            <a:endParaRPr lang="en-US" altLang="en-US"/>
          </a:p>
        </p:txBody>
      </p:sp>
    </p:spTree>
    <p:extLst>
      <p:ext uri="{BB962C8B-B14F-4D97-AF65-F5344CB8AC3E}">
        <p14:creationId xmlns:p14="http://schemas.microsoft.com/office/powerpoint/2010/main" val="149118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14</a:t>
            </a:fld>
            <a:endParaRPr lang="en-US" altLang="en-US"/>
          </a:p>
        </p:txBody>
      </p:sp>
    </p:spTree>
    <p:extLst>
      <p:ext uri="{BB962C8B-B14F-4D97-AF65-F5344CB8AC3E}">
        <p14:creationId xmlns:p14="http://schemas.microsoft.com/office/powerpoint/2010/main" val="331167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that speed of growth is the key issue for the risk of white striping. Therefore you would expect:</a:t>
            </a:r>
          </a:p>
          <a:p>
            <a:pPr marL="171450" indent="-171450">
              <a:buFont typeface="Arial" panose="020B0604020202020204" pitchFamily="34" charset="0"/>
              <a:buChar char="•"/>
            </a:pPr>
            <a:r>
              <a:rPr lang="en-GB" dirty="0"/>
              <a:t>RSPCA-Assured birds to be at low risk, especially if free-range. These birds take about 49 days to reach their slaughter weight compared with around 35 days for a fast growing bird (</a:t>
            </a:r>
            <a:r>
              <a:rPr lang="en-GB" dirty="0" err="1"/>
              <a:t>eg</a:t>
            </a:r>
            <a:r>
              <a:rPr lang="en-GB" dirty="0"/>
              <a:t> standard Red Tractor). The growth rate of RSPCA birds is still quite fast so there remains some risk of white striping.</a:t>
            </a:r>
          </a:p>
          <a:p>
            <a:pPr marL="171450" indent="-171450">
              <a:buFont typeface="Arial" panose="020B0604020202020204" pitchFamily="34" charset="0"/>
              <a:buChar char="•"/>
            </a:pPr>
            <a:r>
              <a:rPr lang="en-GB" dirty="0"/>
              <a:t>Organic birds will usually be even lower risk since in most cases they take at least 70 days to reach slaughter weight and are the slowest growing breeds used commercially in the UK. Red Tractor indoor and other standard intensive birds will be highest risk since they grow the most quickly.</a:t>
            </a:r>
          </a:p>
          <a:p>
            <a:pPr marL="171450" indent="-171450">
              <a:buFont typeface="Arial" panose="020B0604020202020204" pitchFamily="34" charset="0"/>
              <a:buChar char="•"/>
            </a:pPr>
            <a:r>
              <a:rPr lang="en-GB" dirty="0"/>
              <a:t>Free-range birds, unless RSPCA-Assured, may be of intermediate risk unless also of slower growing breeds. They are slaughtered at 56 days.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However, we should test this. Is that what we find in any chicken breasts that we buy?</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Incidentally, </a:t>
            </a:r>
            <a:r>
              <a:rPr lang="en-GB" i="1" dirty="0"/>
              <a:t>Label Rouge </a:t>
            </a:r>
            <a:r>
              <a:rPr lang="en-GB" i="0" dirty="0"/>
              <a:t>chickens sold in France are from genuinely slow growing breeds which take 81 days to reach slaughter weight.</a:t>
            </a:r>
          </a:p>
          <a:p>
            <a:pPr marL="0" indent="0">
              <a:buFont typeface="Arial" panose="020B0604020202020204" pitchFamily="34" charset="0"/>
              <a:buNone/>
            </a:pPr>
            <a:endParaRPr lang="en-GB" i="0" dirty="0"/>
          </a:p>
          <a:p>
            <a:pPr marL="0" indent="0">
              <a:buFont typeface="Arial" panose="020B0604020202020204" pitchFamily="34" charset="0"/>
              <a:buNone/>
            </a:pPr>
            <a:r>
              <a:rPr lang="en-GB" i="0" dirty="0"/>
              <a:t>We think the likely order starting with those least likely to have white striping is:</a:t>
            </a:r>
          </a:p>
          <a:p>
            <a:pPr marL="0" indent="0">
              <a:buFont typeface="Arial" panose="020B0604020202020204" pitchFamily="34" charset="0"/>
              <a:buNone/>
            </a:pPr>
            <a:endParaRPr lang="en-GB" i="0" dirty="0"/>
          </a:p>
          <a:p>
            <a:pPr marL="228600" indent="-228600">
              <a:buFont typeface="Arial" panose="020B0604020202020204" pitchFamily="34" charset="0"/>
              <a:buAutoNum type="arabicPeriod"/>
            </a:pPr>
            <a:r>
              <a:rPr lang="en-GB" i="0" dirty="0"/>
              <a:t>Organic birds</a:t>
            </a:r>
          </a:p>
          <a:p>
            <a:pPr marL="228600" indent="-228600">
              <a:buFont typeface="Arial" panose="020B0604020202020204" pitchFamily="34" charset="0"/>
              <a:buAutoNum type="arabicPeriod"/>
            </a:pPr>
            <a:r>
              <a:rPr lang="en-GB" i="0" dirty="0"/>
              <a:t>RSPCA Assured Birds and any free range birds of slower growing breeds</a:t>
            </a:r>
          </a:p>
          <a:p>
            <a:pPr marL="228600" indent="-228600">
              <a:buFont typeface="Arial" panose="020B0604020202020204" pitchFamily="34" charset="0"/>
              <a:buAutoNum type="arabicPeriod"/>
            </a:pPr>
            <a:r>
              <a:rPr lang="en-GB" i="0" dirty="0"/>
              <a:t>Free range birds of faster growing breeds</a:t>
            </a:r>
          </a:p>
          <a:p>
            <a:pPr marL="228600" indent="-228600">
              <a:buFont typeface="Arial" panose="020B0604020202020204" pitchFamily="34" charset="0"/>
              <a:buAutoNum type="arabicPeriod"/>
            </a:pPr>
            <a:r>
              <a:rPr lang="en-GB" i="0" dirty="0"/>
              <a:t>Standard intensive birds.</a:t>
            </a:r>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17</a:t>
            </a:fld>
            <a:endParaRPr lang="en-US" altLang="en-US"/>
          </a:p>
        </p:txBody>
      </p:sp>
    </p:spTree>
    <p:extLst>
      <p:ext uri="{BB962C8B-B14F-4D97-AF65-F5344CB8AC3E}">
        <p14:creationId xmlns:p14="http://schemas.microsoft.com/office/powerpoint/2010/main" val="375910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250E30-FBC7-4FC4-BF62-FFF815D96EE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DF9AE2E9-ACF6-4D64-9E4B-82916B04D1CF}" type="datetimeFigureOut">
              <a:rPr lang="en-GB"/>
              <a:pPr>
                <a:defRPr/>
              </a:pPr>
              <a:t>23/04/2021</a:t>
            </a:fld>
            <a:endParaRPr lang="en-GB"/>
          </a:p>
        </p:txBody>
      </p:sp>
      <p:sp>
        <p:nvSpPr>
          <p:cNvPr id="5" name="Footer Placeholder 4">
            <a:extLst>
              <a:ext uri="{FF2B5EF4-FFF2-40B4-BE49-F238E27FC236}">
                <a16:creationId xmlns:a16="http://schemas.microsoft.com/office/drawing/2014/main" id="{8490A428-923A-4969-9493-348FE7ADE86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FF68FF11-4FE6-4DD4-B4A9-CC9B441A3CE4}"/>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9BA6D90-E850-4720-8B2A-9896D9BD0D9E}" type="slidenum">
              <a:rPr lang="en-GB" altLang="en-US"/>
              <a:pPr>
                <a:defRPr/>
              </a:pPr>
              <a:t>‹#›</a:t>
            </a:fld>
            <a:endParaRPr lang="en-GB" altLang="en-US"/>
          </a:p>
        </p:txBody>
      </p:sp>
    </p:spTree>
    <p:extLst>
      <p:ext uri="{BB962C8B-B14F-4D97-AF65-F5344CB8AC3E}">
        <p14:creationId xmlns:p14="http://schemas.microsoft.com/office/powerpoint/2010/main" val="324510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615099-D221-4EEA-9898-A20653B97BA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85FC4BC1-15DE-4AA7-A74E-CD5BE13EA84A}" type="datetimeFigureOut">
              <a:rPr lang="en-GB"/>
              <a:pPr>
                <a:defRPr/>
              </a:pPr>
              <a:t>23/04/2021</a:t>
            </a:fld>
            <a:endParaRPr lang="en-GB"/>
          </a:p>
        </p:txBody>
      </p:sp>
      <p:sp>
        <p:nvSpPr>
          <p:cNvPr id="5" name="Footer Placeholder 4">
            <a:extLst>
              <a:ext uri="{FF2B5EF4-FFF2-40B4-BE49-F238E27FC236}">
                <a16:creationId xmlns:a16="http://schemas.microsoft.com/office/drawing/2014/main" id="{609F5A8D-805F-44A9-BC9A-C7CDDCFF2F73}"/>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0A0C5640-3CAF-4478-B7A0-30D095FD82AF}"/>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48FF57C-9CB1-4D79-8D9C-258C5BB1F76D}" type="slidenum">
              <a:rPr lang="en-GB" altLang="en-US"/>
              <a:pPr>
                <a:defRPr/>
              </a:pPr>
              <a:t>‹#›</a:t>
            </a:fld>
            <a:endParaRPr lang="en-GB" altLang="en-US"/>
          </a:p>
        </p:txBody>
      </p:sp>
    </p:spTree>
    <p:extLst>
      <p:ext uri="{BB962C8B-B14F-4D97-AF65-F5344CB8AC3E}">
        <p14:creationId xmlns:p14="http://schemas.microsoft.com/office/powerpoint/2010/main" val="282310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5848A-3477-4C93-AD92-6CE6B92B41F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623E4A7-133F-421C-AD8A-7647C838BCC2}" type="datetimeFigureOut">
              <a:rPr lang="en-GB"/>
              <a:pPr>
                <a:defRPr/>
              </a:pPr>
              <a:t>23/04/2021</a:t>
            </a:fld>
            <a:endParaRPr lang="en-GB"/>
          </a:p>
        </p:txBody>
      </p:sp>
      <p:sp>
        <p:nvSpPr>
          <p:cNvPr id="5" name="Footer Placeholder 4">
            <a:extLst>
              <a:ext uri="{FF2B5EF4-FFF2-40B4-BE49-F238E27FC236}">
                <a16:creationId xmlns:a16="http://schemas.microsoft.com/office/drawing/2014/main" id="{CCF96E4A-0EFA-4F89-9864-60C1D3B8786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2A86B7F0-53BF-486A-A69B-6E64317DC47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E29BA33-D723-4A65-B49F-8F513897CD71}" type="slidenum">
              <a:rPr lang="en-GB" altLang="en-US"/>
              <a:pPr>
                <a:defRPr/>
              </a:pPr>
              <a:t>‹#›</a:t>
            </a:fld>
            <a:endParaRPr lang="en-GB" altLang="en-US"/>
          </a:p>
        </p:txBody>
      </p:sp>
    </p:spTree>
    <p:extLst>
      <p:ext uri="{BB962C8B-B14F-4D97-AF65-F5344CB8AC3E}">
        <p14:creationId xmlns:p14="http://schemas.microsoft.com/office/powerpoint/2010/main" val="68842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068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70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84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99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376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6746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41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343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BB44C1-21C8-47CA-A9A5-71339826D99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509431AE-2571-433A-A4AE-7A2762F98FED}" type="datetimeFigureOut">
              <a:rPr lang="en-GB"/>
              <a:pPr>
                <a:defRPr/>
              </a:pPr>
              <a:t>23/04/2021</a:t>
            </a:fld>
            <a:endParaRPr lang="en-GB"/>
          </a:p>
        </p:txBody>
      </p:sp>
      <p:sp>
        <p:nvSpPr>
          <p:cNvPr id="5" name="Footer Placeholder 4">
            <a:extLst>
              <a:ext uri="{FF2B5EF4-FFF2-40B4-BE49-F238E27FC236}">
                <a16:creationId xmlns:a16="http://schemas.microsoft.com/office/drawing/2014/main" id="{378317F2-B5CC-493E-B384-BFDADBCA5D2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AD6C8941-D370-4123-9133-F9587E0331A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9758619-1C55-4E9F-9D61-CAC4466B988A}" type="slidenum">
              <a:rPr lang="en-GB" altLang="en-US"/>
              <a:pPr>
                <a:defRPr/>
              </a:pPr>
              <a:t>‹#›</a:t>
            </a:fld>
            <a:endParaRPr lang="en-GB" altLang="en-US"/>
          </a:p>
        </p:txBody>
      </p:sp>
    </p:spTree>
    <p:extLst>
      <p:ext uri="{BB962C8B-B14F-4D97-AF65-F5344CB8AC3E}">
        <p14:creationId xmlns:p14="http://schemas.microsoft.com/office/powerpoint/2010/main" val="993607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612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56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530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9D36B-DEC4-4382-A736-7B06AB6AAB4C}"/>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2E3C19A5-8759-4E5A-AB70-D27B3310DBE0}" type="datetimeFigureOut">
              <a:rPr lang="en-GB"/>
              <a:pPr>
                <a:defRPr/>
              </a:pPr>
              <a:t>23/04/2021</a:t>
            </a:fld>
            <a:endParaRPr lang="en-GB"/>
          </a:p>
        </p:txBody>
      </p:sp>
      <p:sp>
        <p:nvSpPr>
          <p:cNvPr id="3" name="Footer Placeholder 2">
            <a:extLst>
              <a:ext uri="{FF2B5EF4-FFF2-40B4-BE49-F238E27FC236}">
                <a16:creationId xmlns:a16="http://schemas.microsoft.com/office/drawing/2014/main" id="{47CF2F93-9628-4740-B736-F6B53D66A379}"/>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05265BA7-4840-4066-BACA-D45C160A3474}"/>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B1F1FA3-604B-4EF2-90E2-D6C2C7DA6F6B}" type="slidenum">
              <a:rPr lang="en-GB" altLang="en-US"/>
              <a:pPr>
                <a:defRPr/>
              </a:pPr>
              <a:t>‹#›</a:t>
            </a:fld>
            <a:endParaRPr lang="en-GB" altLang="en-US"/>
          </a:p>
        </p:txBody>
      </p:sp>
    </p:spTree>
    <p:extLst>
      <p:ext uri="{BB962C8B-B14F-4D97-AF65-F5344CB8AC3E}">
        <p14:creationId xmlns:p14="http://schemas.microsoft.com/office/powerpoint/2010/main" val="52281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A6266F-29BC-4258-9772-08BF45DB78A7}"/>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496575D4-C7C1-4A98-83D3-273721AAC813}" type="datetimeFigureOut">
              <a:rPr lang="en-GB"/>
              <a:pPr>
                <a:defRPr/>
              </a:pPr>
              <a:t>23/04/2021</a:t>
            </a:fld>
            <a:endParaRPr lang="en-GB"/>
          </a:p>
        </p:txBody>
      </p:sp>
      <p:sp>
        <p:nvSpPr>
          <p:cNvPr id="5" name="Footer Placeholder 4">
            <a:extLst>
              <a:ext uri="{FF2B5EF4-FFF2-40B4-BE49-F238E27FC236}">
                <a16:creationId xmlns:a16="http://schemas.microsoft.com/office/drawing/2014/main" id="{0BAE5112-A832-4BD2-B028-9B4C2A83B96A}"/>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F1569A9D-3119-43ED-A304-6D47CAE4636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0F251791-0B9F-4DD0-84E5-50A9C6C5D50A}" type="slidenum">
              <a:rPr lang="en-GB" altLang="en-US"/>
              <a:pPr>
                <a:defRPr/>
              </a:pPr>
              <a:t>‹#›</a:t>
            </a:fld>
            <a:endParaRPr lang="en-GB" altLang="en-US"/>
          </a:p>
        </p:txBody>
      </p:sp>
    </p:spTree>
    <p:extLst>
      <p:ext uri="{BB962C8B-B14F-4D97-AF65-F5344CB8AC3E}">
        <p14:creationId xmlns:p14="http://schemas.microsoft.com/office/powerpoint/2010/main" val="322242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B309C5-C463-4ECF-B862-F5104DAB414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FAA9B110-C946-43F6-A757-1E90D7DA3CE5}" type="datetimeFigureOut">
              <a:rPr lang="en-GB"/>
              <a:pPr>
                <a:defRPr/>
              </a:pPr>
              <a:t>23/04/2021</a:t>
            </a:fld>
            <a:endParaRPr lang="en-GB"/>
          </a:p>
        </p:txBody>
      </p:sp>
      <p:sp>
        <p:nvSpPr>
          <p:cNvPr id="5" name="Footer Placeholder 4">
            <a:extLst>
              <a:ext uri="{FF2B5EF4-FFF2-40B4-BE49-F238E27FC236}">
                <a16:creationId xmlns:a16="http://schemas.microsoft.com/office/drawing/2014/main" id="{F1CA8152-D0DE-45EE-9B36-DF0D899DA909}"/>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3892D997-DB17-41F5-9D23-9778DA72FEA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1E599E83-43DD-42DC-BF21-90DA3D34164D}" type="slidenum">
              <a:rPr lang="en-GB" altLang="en-US"/>
              <a:pPr>
                <a:defRPr/>
              </a:pPr>
              <a:t>‹#›</a:t>
            </a:fld>
            <a:endParaRPr lang="en-GB" altLang="en-US"/>
          </a:p>
        </p:txBody>
      </p:sp>
    </p:spTree>
    <p:extLst>
      <p:ext uri="{BB962C8B-B14F-4D97-AF65-F5344CB8AC3E}">
        <p14:creationId xmlns:p14="http://schemas.microsoft.com/office/powerpoint/2010/main" val="412353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AA337-BA27-484B-A960-F008F52DD6C2}"/>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0C729A96-7873-40CB-B35C-2AF8CEE275DF}" type="datetimeFigureOut">
              <a:rPr lang="en-GB"/>
              <a:pPr>
                <a:defRPr/>
              </a:pPr>
              <a:t>23/04/2021</a:t>
            </a:fld>
            <a:endParaRPr lang="en-GB"/>
          </a:p>
        </p:txBody>
      </p:sp>
      <p:sp>
        <p:nvSpPr>
          <p:cNvPr id="5" name="Footer Placeholder 4">
            <a:extLst>
              <a:ext uri="{FF2B5EF4-FFF2-40B4-BE49-F238E27FC236}">
                <a16:creationId xmlns:a16="http://schemas.microsoft.com/office/drawing/2014/main" id="{EBFD5E11-62B8-40D1-A4E9-26BA5F0CA587}"/>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5325E628-65D1-469A-AAD1-667CEBA7670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A1093F6-E29A-4DC5-AB1B-733E32E480B6}" type="slidenum">
              <a:rPr lang="en-GB" altLang="en-US"/>
              <a:pPr>
                <a:defRPr/>
              </a:pPr>
              <a:t>‹#›</a:t>
            </a:fld>
            <a:endParaRPr lang="en-GB" altLang="en-US"/>
          </a:p>
        </p:txBody>
      </p:sp>
    </p:spTree>
    <p:extLst>
      <p:ext uri="{BB962C8B-B14F-4D97-AF65-F5344CB8AC3E}">
        <p14:creationId xmlns:p14="http://schemas.microsoft.com/office/powerpoint/2010/main" val="2720303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E2E54B-F779-4225-91BC-94425054A199}"/>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4E0C3C67-332B-4534-862A-3E1E3A6CA8DF}" type="datetimeFigureOut">
              <a:rPr lang="en-GB"/>
              <a:pPr>
                <a:defRPr/>
              </a:pPr>
              <a:t>23/04/2021</a:t>
            </a:fld>
            <a:endParaRPr lang="en-GB"/>
          </a:p>
        </p:txBody>
      </p:sp>
      <p:sp>
        <p:nvSpPr>
          <p:cNvPr id="6" name="Footer Placeholder 5">
            <a:extLst>
              <a:ext uri="{FF2B5EF4-FFF2-40B4-BE49-F238E27FC236}">
                <a16:creationId xmlns:a16="http://schemas.microsoft.com/office/drawing/2014/main" id="{84D4CC42-A641-4293-BD5A-46C10EF52563}"/>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E0855627-598A-41EA-825A-01F0900F7CE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F8DE6705-145D-4445-B32E-776C57AC94B1}" type="slidenum">
              <a:rPr lang="en-GB" altLang="en-US"/>
              <a:pPr>
                <a:defRPr/>
              </a:pPr>
              <a:t>‹#›</a:t>
            </a:fld>
            <a:endParaRPr lang="en-GB" altLang="en-US"/>
          </a:p>
        </p:txBody>
      </p:sp>
    </p:spTree>
    <p:extLst>
      <p:ext uri="{BB962C8B-B14F-4D97-AF65-F5344CB8AC3E}">
        <p14:creationId xmlns:p14="http://schemas.microsoft.com/office/powerpoint/2010/main" val="2137245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8F88D7-FAE8-4807-A25F-A305726EF35A}"/>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B9E4C014-9956-4126-9B5D-587FA1CBA337}" type="datetimeFigureOut">
              <a:rPr lang="en-GB"/>
              <a:pPr>
                <a:defRPr/>
              </a:pPr>
              <a:t>23/04/2021</a:t>
            </a:fld>
            <a:endParaRPr lang="en-GB"/>
          </a:p>
        </p:txBody>
      </p:sp>
      <p:sp>
        <p:nvSpPr>
          <p:cNvPr id="8" name="Footer Placeholder 7">
            <a:extLst>
              <a:ext uri="{FF2B5EF4-FFF2-40B4-BE49-F238E27FC236}">
                <a16:creationId xmlns:a16="http://schemas.microsoft.com/office/drawing/2014/main" id="{E0455330-18C0-4335-B9C0-BE0ED6CEFA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9" name="Slide Number Placeholder 8">
            <a:extLst>
              <a:ext uri="{FF2B5EF4-FFF2-40B4-BE49-F238E27FC236}">
                <a16:creationId xmlns:a16="http://schemas.microsoft.com/office/drawing/2014/main" id="{FAA3E401-1266-49B3-B72C-32B09839E1E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3E0821B1-3E30-4EAE-8483-0A8E20B4D17F}" type="slidenum">
              <a:rPr lang="en-GB" altLang="en-US"/>
              <a:pPr>
                <a:defRPr/>
              </a:pPr>
              <a:t>‹#›</a:t>
            </a:fld>
            <a:endParaRPr lang="en-GB" altLang="en-US"/>
          </a:p>
        </p:txBody>
      </p:sp>
    </p:spTree>
    <p:extLst>
      <p:ext uri="{BB962C8B-B14F-4D97-AF65-F5344CB8AC3E}">
        <p14:creationId xmlns:p14="http://schemas.microsoft.com/office/powerpoint/2010/main" val="1830945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46A08D-516E-40F1-B373-3BB695ACAFAF}"/>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F9A43959-46C2-4E90-B18B-5D33BC1C4587}" type="datetimeFigureOut">
              <a:rPr lang="en-GB"/>
              <a:pPr>
                <a:defRPr/>
              </a:pPr>
              <a:t>23/04/2021</a:t>
            </a:fld>
            <a:endParaRPr lang="en-GB"/>
          </a:p>
        </p:txBody>
      </p:sp>
      <p:sp>
        <p:nvSpPr>
          <p:cNvPr id="4" name="Footer Placeholder 3">
            <a:extLst>
              <a:ext uri="{FF2B5EF4-FFF2-40B4-BE49-F238E27FC236}">
                <a16:creationId xmlns:a16="http://schemas.microsoft.com/office/drawing/2014/main" id="{A1FBF14C-4B13-4643-B841-D15DE1D7C43B}"/>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5" name="Slide Number Placeholder 4">
            <a:extLst>
              <a:ext uri="{FF2B5EF4-FFF2-40B4-BE49-F238E27FC236}">
                <a16:creationId xmlns:a16="http://schemas.microsoft.com/office/drawing/2014/main" id="{076D4725-7725-4CA6-96ED-5248250B4E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10343B67-A3C3-4E2A-A659-2B83076F50EB}" type="slidenum">
              <a:rPr lang="en-GB" altLang="en-US"/>
              <a:pPr>
                <a:defRPr/>
              </a:pPr>
              <a:t>‹#›</a:t>
            </a:fld>
            <a:endParaRPr lang="en-GB" altLang="en-US"/>
          </a:p>
        </p:txBody>
      </p:sp>
    </p:spTree>
    <p:extLst>
      <p:ext uri="{BB962C8B-B14F-4D97-AF65-F5344CB8AC3E}">
        <p14:creationId xmlns:p14="http://schemas.microsoft.com/office/powerpoint/2010/main" val="276398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807F3-4418-4491-BB0D-8F7D80D8011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FA051323-73C9-48EF-9F92-134BE6BC637C}" type="datetimeFigureOut">
              <a:rPr lang="en-GB"/>
              <a:pPr>
                <a:defRPr/>
              </a:pPr>
              <a:t>23/04/2021</a:t>
            </a:fld>
            <a:endParaRPr lang="en-GB"/>
          </a:p>
        </p:txBody>
      </p:sp>
      <p:sp>
        <p:nvSpPr>
          <p:cNvPr id="5" name="Footer Placeholder 4">
            <a:extLst>
              <a:ext uri="{FF2B5EF4-FFF2-40B4-BE49-F238E27FC236}">
                <a16:creationId xmlns:a16="http://schemas.microsoft.com/office/drawing/2014/main" id="{AB389C68-CAC8-4952-875E-064CA1BED6C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9763AF0C-2C48-470D-AF1E-398BEAA82B7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E9ADEB0-E304-44A2-8068-F3E4589983C5}" type="slidenum">
              <a:rPr lang="en-GB" altLang="en-US"/>
              <a:pPr>
                <a:defRPr/>
              </a:pPr>
              <a:t>‹#›</a:t>
            </a:fld>
            <a:endParaRPr lang="en-GB" altLang="en-US"/>
          </a:p>
        </p:txBody>
      </p:sp>
    </p:spTree>
    <p:extLst>
      <p:ext uri="{BB962C8B-B14F-4D97-AF65-F5344CB8AC3E}">
        <p14:creationId xmlns:p14="http://schemas.microsoft.com/office/powerpoint/2010/main" val="3620594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7D8FB-058F-44E5-A03A-F77EF01A1520}"/>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1BD82BDD-14B2-4076-9B6D-5C17659167F0}" type="datetimeFigureOut">
              <a:rPr lang="en-GB"/>
              <a:pPr>
                <a:defRPr/>
              </a:pPr>
              <a:t>23/04/2021</a:t>
            </a:fld>
            <a:endParaRPr lang="en-GB"/>
          </a:p>
        </p:txBody>
      </p:sp>
      <p:sp>
        <p:nvSpPr>
          <p:cNvPr id="3" name="Footer Placeholder 2">
            <a:extLst>
              <a:ext uri="{FF2B5EF4-FFF2-40B4-BE49-F238E27FC236}">
                <a16:creationId xmlns:a16="http://schemas.microsoft.com/office/drawing/2014/main" id="{4D66767C-9791-44F0-8F9D-31BA9F860F74}"/>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FCF87EF3-0FBA-45F4-A6F1-9C1B4ADB723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7738D201-5500-4032-B964-D362F9211BCA}" type="slidenum">
              <a:rPr lang="en-GB" altLang="en-US"/>
              <a:pPr>
                <a:defRPr/>
              </a:pPr>
              <a:t>‹#›</a:t>
            </a:fld>
            <a:endParaRPr lang="en-GB" altLang="en-US"/>
          </a:p>
        </p:txBody>
      </p:sp>
    </p:spTree>
    <p:extLst>
      <p:ext uri="{BB962C8B-B14F-4D97-AF65-F5344CB8AC3E}">
        <p14:creationId xmlns:p14="http://schemas.microsoft.com/office/powerpoint/2010/main" val="2757383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9BFC789-4D6C-46C2-86EC-80ACFE4F5818}"/>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17F80933-3FA9-4B6C-B9BF-8B63FB4176AE}" type="datetimeFigureOut">
              <a:rPr lang="en-GB"/>
              <a:pPr>
                <a:defRPr/>
              </a:pPr>
              <a:t>23/04/2021</a:t>
            </a:fld>
            <a:endParaRPr lang="en-GB"/>
          </a:p>
        </p:txBody>
      </p:sp>
      <p:sp>
        <p:nvSpPr>
          <p:cNvPr id="6" name="Footer Placeholder 5">
            <a:extLst>
              <a:ext uri="{FF2B5EF4-FFF2-40B4-BE49-F238E27FC236}">
                <a16:creationId xmlns:a16="http://schemas.microsoft.com/office/drawing/2014/main" id="{D6C0B46E-3F2E-49DD-8456-9AF32B3B0235}"/>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B14C8B8D-851D-40AB-B831-D32125371C8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E6A5D49F-8514-4DE6-B672-ED12198BD9D0}" type="slidenum">
              <a:rPr lang="en-GB" altLang="en-US"/>
              <a:pPr>
                <a:defRPr/>
              </a:pPr>
              <a:t>‹#›</a:t>
            </a:fld>
            <a:endParaRPr lang="en-GB" altLang="en-US"/>
          </a:p>
        </p:txBody>
      </p:sp>
    </p:spTree>
    <p:extLst>
      <p:ext uri="{BB962C8B-B14F-4D97-AF65-F5344CB8AC3E}">
        <p14:creationId xmlns:p14="http://schemas.microsoft.com/office/powerpoint/2010/main" val="370903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FF1C71DF-6681-42BC-9030-DB2C0FEF619A}"/>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061D7E6F-950B-482F-802D-2DF1FD5046A5}" type="datetimeFigureOut">
              <a:rPr lang="en-GB"/>
              <a:pPr>
                <a:defRPr/>
              </a:pPr>
              <a:t>23/04/2021</a:t>
            </a:fld>
            <a:endParaRPr lang="en-GB"/>
          </a:p>
        </p:txBody>
      </p:sp>
      <p:sp>
        <p:nvSpPr>
          <p:cNvPr id="6" name="Footer Placeholder 5">
            <a:extLst>
              <a:ext uri="{FF2B5EF4-FFF2-40B4-BE49-F238E27FC236}">
                <a16:creationId xmlns:a16="http://schemas.microsoft.com/office/drawing/2014/main" id="{3BEBE889-936D-4967-810D-94E0E6D162E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A4A58D3B-B07A-4931-8F86-65339CEEE4C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F82EC233-D937-44E9-A798-BDE6DCEB1E9D}" type="slidenum">
              <a:rPr lang="en-GB" altLang="en-US"/>
              <a:pPr>
                <a:defRPr/>
              </a:pPr>
              <a:t>‹#›</a:t>
            </a:fld>
            <a:endParaRPr lang="en-GB" altLang="en-US"/>
          </a:p>
        </p:txBody>
      </p:sp>
    </p:spTree>
    <p:extLst>
      <p:ext uri="{BB962C8B-B14F-4D97-AF65-F5344CB8AC3E}">
        <p14:creationId xmlns:p14="http://schemas.microsoft.com/office/powerpoint/2010/main" val="742079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DF1BE5-5028-4053-82FE-F2D3FA3533AC}"/>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9B5CDEC3-C583-43F2-A581-62EC97DC9B65}" type="datetimeFigureOut">
              <a:rPr lang="en-GB"/>
              <a:pPr>
                <a:defRPr/>
              </a:pPr>
              <a:t>23/04/2021</a:t>
            </a:fld>
            <a:endParaRPr lang="en-GB"/>
          </a:p>
        </p:txBody>
      </p:sp>
      <p:sp>
        <p:nvSpPr>
          <p:cNvPr id="5" name="Footer Placeholder 4">
            <a:extLst>
              <a:ext uri="{FF2B5EF4-FFF2-40B4-BE49-F238E27FC236}">
                <a16:creationId xmlns:a16="http://schemas.microsoft.com/office/drawing/2014/main" id="{E9813FAC-FDE9-4164-9462-983EC14974A6}"/>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436895F2-0E9A-459B-86D3-AB785DAC896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59540881-A7C5-4A1C-B89C-90ED88EE6F4C}" type="slidenum">
              <a:rPr lang="en-GB" altLang="en-US"/>
              <a:pPr>
                <a:defRPr/>
              </a:pPr>
              <a:t>‹#›</a:t>
            </a:fld>
            <a:endParaRPr lang="en-GB" altLang="en-US"/>
          </a:p>
        </p:txBody>
      </p:sp>
    </p:spTree>
    <p:extLst>
      <p:ext uri="{BB962C8B-B14F-4D97-AF65-F5344CB8AC3E}">
        <p14:creationId xmlns:p14="http://schemas.microsoft.com/office/powerpoint/2010/main" val="3531473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E6EEF-D219-4086-874E-794998674514}"/>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DA96D38E-DB4D-4B41-83E3-6F3ECE4BDE90}" type="datetimeFigureOut">
              <a:rPr lang="en-GB"/>
              <a:pPr>
                <a:defRPr/>
              </a:pPr>
              <a:t>23/04/2021</a:t>
            </a:fld>
            <a:endParaRPr lang="en-GB"/>
          </a:p>
        </p:txBody>
      </p:sp>
      <p:sp>
        <p:nvSpPr>
          <p:cNvPr id="5" name="Footer Placeholder 4">
            <a:extLst>
              <a:ext uri="{FF2B5EF4-FFF2-40B4-BE49-F238E27FC236}">
                <a16:creationId xmlns:a16="http://schemas.microsoft.com/office/drawing/2014/main" id="{FA99A5E0-4F1D-49FA-A90B-DBFAA5157C6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79D61F1B-7C58-40A0-AE58-8125DDA7D02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61862D4C-91C9-4971-A296-A1ECC93C270C}" type="slidenum">
              <a:rPr lang="en-GB" altLang="en-US"/>
              <a:pPr>
                <a:defRPr/>
              </a:pPr>
              <a:t>‹#›</a:t>
            </a:fld>
            <a:endParaRPr lang="en-GB" altLang="en-US"/>
          </a:p>
        </p:txBody>
      </p:sp>
    </p:spTree>
    <p:extLst>
      <p:ext uri="{BB962C8B-B14F-4D97-AF65-F5344CB8AC3E}">
        <p14:creationId xmlns:p14="http://schemas.microsoft.com/office/powerpoint/2010/main" val="418775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90"/>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A518BEE-EBE4-4FB5-A917-A96CF888DA66}"/>
              </a:ext>
            </a:extLst>
          </p:cNvPr>
          <p:cNvSpPr>
            <a:spLocks noGrp="1"/>
          </p:cNvSpPr>
          <p:nvPr>
            <p:ph type="dt" sz="half" idx="10"/>
          </p:nvPr>
        </p:nvSpPr>
        <p:spPr>
          <a:xfrm>
            <a:off x="457200" y="6245225"/>
            <a:ext cx="2133600" cy="476250"/>
          </a:xfrm>
          <a:prstGeom prst="rect">
            <a:avLst/>
          </a:prstGeom>
        </p:spPr>
        <p:txBody>
          <a:bodyPr/>
          <a:lstStyle>
            <a:lvl1pPr algn="ctr" eaLnBrk="1" hangingPunct="1">
              <a:defRPr>
                <a:solidFill>
                  <a:prstClr val="black"/>
                </a:solidFill>
                <a:latin typeface="Arial" charset="0"/>
              </a:defRPr>
            </a:lvl1pPr>
          </a:lstStyle>
          <a:p>
            <a:pPr>
              <a:defRPr/>
            </a:pPr>
            <a:r>
              <a:rPr lang="en-GB"/>
              <a:t>ciwf.org/cn</a:t>
            </a:r>
          </a:p>
        </p:txBody>
      </p:sp>
      <p:sp>
        <p:nvSpPr>
          <p:cNvPr id="7" name="Footer Placeholder 6">
            <a:extLst>
              <a:ext uri="{FF2B5EF4-FFF2-40B4-BE49-F238E27FC236}">
                <a16:creationId xmlns:a16="http://schemas.microsoft.com/office/drawing/2014/main" id="{94842860-2E8A-4A37-8B3B-6019B751D52F}"/>
              </a:ext>
            </a:extLst>
          </p:cNvPr>
          <p:cNvSpPr>
            <a:spLocks noGrp="1"/>
          </p:cNvSpPr>
          <p:nvPr>
            <p:ph type="ftr" sz="quarter" idx="11"/>
          </p:nvPr>
        </p:nvSpPr>
        <p:spPr>
          <a:xfrm>
            <a:off x="3124200" y="6245225"/>
            <a:ext cx="2895600" cy="476250"/>
          </a:xfrm>
          <a:prstGeom prst="rect">
            <a:avLst/>
          </a:prstGeom>
        </p:spPr>
        <p:txBody>
          <a:bodyPr/>
          <a:lstStyle>
            <a:lvl1pPr algn="ctr" eaLnBrk="1" hangingPunct="1">
              <a:defRPr>
                <a:solidFill>
                  <a:prstClr val="black"/>
                </a:solidFill>
                <a:latin typeface="Arial" charset="0"/>
              </a:defRPr>
            </a:lvl1pPr>
          </a:lstStyle>
          <a:p>
            <a:pPr>
              <a:defRPr/>
            </a:pPr>
            <a:r>
              <a:rPr lang="en-GB"/>
              <a:t>ciwf.org/gap</a:t>
            </a:r>
          </a:p>
        </p:txBody>
      </p:sp>
      <p:sp>
        <p:nvSpPr>
          <p:cNvPr id="8" name="Slide Number Placeholder 7">
            <a:extLst>
              <a:ext uri="{FF2B5EF4-FFF2-40B4-BE49-F238E27FC236}">
                <a16:creationId xmlns:a16="http://schemas.microsoft.com/office/drawing/2014/main" id="{0E2339D2-A8D9-4893-A589-69C55F0B32F1}"/>
              </a:ext>
            </a:extLst>
          </p:cNvPr>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prstClr val="black"/>
                </a:solidFill>
              </a:defRPr>
            </a:lvl1pPr>
          </a:lstStyle>
          <a:p>
            <a:pPr>
              <a:defRPr/>
            </a:pPr>
            <a:fld id="{87C08B34-7645-4A23-8932-F9E5C6CA6455}" type="slidenum">
              <a:rPr lang="en-GB" altLang="en-US"/>
              <a:pPr>
                <a:defRPr/>
              </a:pPr>
              <a:t>‹#›</a:t>
            </a:fld>
            <a:endParaRPr lang="en-GB" altLang="en-US"/>
          </a:p>
        </p:txBody>
      </p:sp>
    </p:spTree>
    <p:extLst>
      <p:ext uri="{BB962C8B-B14F-4D97-AF65-F5344CB8AC3E}">
        <p14:creationId xmlns:p14="http://schemas.microsoft.com/office/powerpoint/2010/main" val="500480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bulle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4975"/>
            <a:ext cx="7772400" cy="1012825"/>
          </a:xfrm>
          <a:prstGeom prst="rect">
            <a:avLst/>
          </a:prstGeom>
        </p:spPr>
        <p:txBody>
          <a:bodyPr/>
          <a:lstStyle/>
          <a:p>
            <a:r>
              <a:rPr lang="en-GB" dirty="0"/>
              <a:t>Click to edit Master title style</a:t>
            </a:r>
            <a:endParaRPr lang="en-US" dirty="0"/>
          </a:p>
        </p:txBody>
      </p:sp>
      <p:sp>
        <p:nvSpPr>
          <p:cNvPr id="5" name="Content Placeholder 4"/>
          <p:cNvSpPr>
            <a:spLocks noGrp="1"/>
          </p:cNvSpPr>
          <p:nvPr>
            <p:ph sz="quarter" idx="10"/>
          </p:nvPr>
        </p:nvSpPr>
        <p:spPr>
          <a:xfrm>
            <a:off x="457200" y="1447800"/>
            <a:ext cx="7772400" cy="44196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9950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89FF6-B5D1-45E3-8DEA-98F19E647C81}"/>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B07650ED-0441-4176-941A-46B56DAEA847}" type="datetimeFigureOut">
              <a:rPr lang="en-GB"/>
              <a:pPr>
                <a:defRPr/>
              </a:pPr>
              <a:t>23/04/2021</a:t>
            </a:fld>
            <a:endParaRPr lang="en-GB"/>
          </a:p>
        </p:txBody>
      </p:sp>
      <p:sp>
        <p:nvSpPr>
          <p:cNvPr id="3" name="Footer Placeholder 2">
            <a:extLst>
              <a:ext uri="{FF2B5EF4-FFF2-40B4-BE49-F238E27FC236}">
                <a16:creationId xmlns:a16="http://schemas.microsoft.com/office/drawing/2014/main" id="{77786475-4AE7-4A6A-9403-B67F9B36FC7B}"/>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4E721C6E-264E-477B-BE0F-B210EB7642E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DDD0B02-09D0-4422-8F80-A5ECFC0B8FD5}" type="slidenum">
              <a:rPr lang="en-GB" altLang="en-US"/>
              <a:pPr>
                <a:defRPr/>
              </a:pPr>
              <a:t>‹#›</a:t>
            </a:fld>
            <a:endParaRPr lang="en-GB" altLang="en-US"/>
          </a:p>
        </p:txBody>
      </p:sp>
    </p:spTree>
    <p:extLst>
      <p:ext uri="{BB962C8B-B14F-4D97-AF65-F5344CB8AC3E}">
        <p14:creationId xmlns:p14="http://schemas.microsoft.com/office/powerpoint/2010/main" val="567472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32F404-E954-42E2-BF34-9DB7CF2CD50E}"/>
              </a:ext>
            </a:extLst>
          </p:cNvPr>
          <p:cNvSpPr>
            <a:spLocks noGrp="1"/>
          </p:cNvSpPr>
          <p:nvPr>
            <p:ph type="dt" sz="half" idx="10"/>
          </p:nvPr>
        </p:nvSpPr>
        <p:spPr>
          <a:xfrm>
            <a:off x="457200" y="6245225"/>
            <a:ext cx="2133600" cy="476250"/>
          </a:xfrm>
          <a:prstGeom prst="rect">
            <a:avLst/>
          </a:prstGeom>
        </p:spPr>
        <p:txBody>
          <a:bodyPr/>
          <a:lstStyle>
            <a:lvl1pPr algn="ctr" eaLnBrk="1" hangingPunct="1">
              <a:defRPr>
                <a:solidFill>
                  <a:prstClr val="black"/>
                </a:solidFill>
                <a:latin typeface="Arial" charset="0"/>
              </a:defRPr>
            </a:lvl1pPr>
          </a:lstStyle>
          <a:p>
            <a:pPr>
              <a:defRPr/>
            </a:pPr>
            <a:r>
              <a:rPr lang="en-GB"/>
              <a:t>ciwf.org/cn</a:t>
            </a:r>
          </a:p>
        </p:txBody>
      </p:sp>
      <p:sp>
        <p:nvSpPr>
          <p:cNvPr id="7" name="Footer Placeholder 6">
            <a:extLst>
              <a:ext uri="{FF2B5EF4-FFF2-40B4-BE49-F238E27FC236}">
                <a16:creationId xmlns:a16="http://schemas.microsoft.com/office/drawing/2014/main" id="{611F7285-F250-428E-8ECF-110FAC6F7C2A}"/>
              </a:ext>
            </a:extLst>
          </p:cNvPr>
          <p:cNvSpPr>
            <a:spLocks noGrp="1"/>
          </p:cNvSpPr>
          <p:nvPr>
            <p:ph type="ftr" sz="quarter" idx="11"/>
          </p:nvPr>
        </p:nvSpPr>
        <p:spPr>
          <a:xfrm>
            <a:off x="3124200" y="6245225"/>
            <a:ext cx="2895600" cy="476250"/>
          </a:xfrm>
          <a:prstGeom prst="rect">
            <a:avLst/>
          </a:prstGeom>
        </p:spPr>
        <p:txBody>
          <a:bodyPr/>
          <a:lstStyle>
            <a:lvl1pPr algn="ctr" eaLnBrk="1" hangingPunct="1">
              <a:defRPr>
                <a:solidFill>
                  <a:prstClr val="black"/>
                </a:solidFill>
                <a:latin typeface="Arial" charset="0"/>
              </a:defRPr>
            </a:lvl1pPr>
          </a:lstStyle>
          <a:p>
            <a:pPr>
              <a:defRPr/>
            </a:pPr>
            <a:r>
              <a:rPr lang="en-GB"/>
              <a:t>ciwf.org/gap</a:t>
            </a:r>
          </a:p>
        </p:txBody>
      </p:sp>
      <p:sp>
        <p:nvSpPr>
          <p:cNvPr id="8" name="Slide Number Placeholder 7">
            <a:extLst>
              <a:ext uri="{FF2B5EF4-FFF2-40B4-BE49-F238E27FC236}">
                <a16:creationId xmlns:a16="http://schemas.microsoft.com/office/drawing/2014/main" id="{BE5A82F0-A03B-4D6C-94EA-CDDAE18BF943}"/>
              </a:ext>
            </a:extLst>
          </p:cNvPr>
          <p:cNvSpPr>
            <a:spLocks noGrp="1"/>
          </p:cNvSpPr>
          <p:nvPr>
            <p:ph type="sldNum" sz="quarter" idx="12"/>
          </p:nvPr>
        </p:nvSpPr>
        <p:spPr>
          <a:xfrm>
            <a:off x="6553200" y="6245225"/>
            <a:ext cx="2133600" cy="476250"/>
          </a:xfrm>
          <a:prstGeom prst="rect">
            <a:avLst/>
          </a:prstGeom>
        </p:spPr>
        <p:txBody>
          <a:bodyPr/>
          <a:lstStyle>
            <a:lvl1pPr algn="ctr" eaLnBrk="1" hangingPunct="1">
              <a:defRPr>
                <a:solidFill>
                  <a:prstClr val="black"/>
                </a:solidFill>
                <a:latin typeface="Arial" charset="0"/>
              </a:defRPr>
            </a:lvl1pPr>
          </a:lstStyle>
          <a:p>
            <a:pPr>
              <a:defRPr/>
            </a:pPr>
            <a:fld id="{BC749F8D-FEAD-4677-A3D7-6976869A45B7}" type="slidenum">
              <a:rPr lang="en-GB"/>
              <a:pPr>
                <a:defRPr/>
              </a:pPr>
              <a:t>‹#›</a:t>
            </a:fld>
            <a:endParaRPr lang="en-GB"/>
          </a:p>
        </p:txBody>
      </p:sp>
    </p:spTree>
    <p:extLst>
      <p:ext uri="{BB962C8B-B14F-4D97-AF65-F5344CB8AC3E}">
        <p14:creationId xmlns:p14="http://schemas.microsoft.com/office/powerpoint/2010/main" val="4180591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F68E6D-3286-4A15-B10F-4CBF22EF7FA2}"/>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532090BC-670B-4B47-A6B3-403CC8AF2C91}" type="datetimeFigureOut">
              <a:rPr lang="en-GB"/>
              <a:pPr>
                <a:defRPr/>
              </a:pPr>
              <a:t>23/04/2021</a:t>
            </a:fld>
            <a:endParaRPr lang="en-GB"/>
          </a:p>
        </p:txBody>
      </p:sp>
      <p:sp>
        <p:nvSpPr>
          <p:cNvPr id="6" name="Footer Placeholder 5">
            <a:extLst>
              <a:ext uri="{FF2B5EF4-FFF2-40B4-BE49-F238E27FC236}">
                <a16:creationId xmlns:a16="http://schemas.microsoft.com/office/drawing/2014/main" id="{4BB35CAC-F0B6-4552-B416-DF2516250C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4A476FD7-BAFF-407A-82F4-08D67CDFE88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Arial" charset="0"/>
              </a:defRPr>
            </a:lvl1pPr>
          </a:lstStyle>
          <a:p>
            <a:pPr>
              <a:defRPr/>
            </a:pPr>
            <a:fld id="{5C77B8A3-4C87-4895-85D7-D1C11B2BE6C4}" type="slidenum">
              <a:rPr lang="en-GB" altLang="en-US"/>
              <a:pPr>
                <a:defRPr/>
              </a:pPr>
              <a:t>‹#›</a:t>
            </a:fld>
            <a:endParaRPr lang="en-GB" altLang="en-US"/>
          </a:p>
        </p:txBody>
      </p:sp>
    </p:spTree>
    <p:extLst>
      <p:ext uri="{BB962C8B-B14F-4D97-AF65-F5344CB8AC3E}">
        <p14:creationId xmlns:p14="http://schemas.microsoft.com/office/powerpoint/2010/main" val="118782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0452D68-04BB-44B5-AB19-0A1F09BBDAED}"/>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293CD616-C93B-459F-8968-8A5ECD7B08FC}" type="datetimeFigureOut">
              <a:rPr lang="en-GB"/>
              <a:pPr>
                <a:defRPr/>
              </a:pPr>
              <a:t>23/04/2021</a:t>
            </a:fld>
            <a:endParaRPr lang="en-GB"/>
          </a:p>
        </p:txBody>
      </p:sp>
      <p:sp>
        <p:nvSpPr>
          <p:cNvPr id="6" name="Footer Placeholder 5">
            <a:extLst>
              <a:ext uri="{FF2B5EF4-FFF2-40B4-BE49-F238E27FC236}">
                <a16:creationId xmlns:a16="http://schemas.microsoft.com/office/drawing/2014/main" id="{88363FE8-B390-402B-B0FA-F8B61A6C88A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EEEEDBED-A547-4FA3-99AB-7B306497050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F7F4A75-1143-4BA3-B344-467D2C8D7E87}" type="slidenum">
              <a:rPr lang="en-GB" altLang="en-US"/>
              <a:pPr>
                <a:defRPr/>
              </a:pPr>
              <a:t>‹#›</a:t>
            </a:fld>
            <a:endParaRPr lang="en-GB" altLang="en-US"/>
          </a:p>
        </p:txBody>
      </p:sp>
    </p:spTree>
    <p:extLst>
      <p:ext uri="{BB962C8B-B14F-4D97-AF65-F5344CB8AC3E}">
        <p14:creationId xmlns:p14="http://schemas.microsoft.com/office/powerpoint/2010/main" val="106985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745B29-D154-472D-96F6-CC795A8A2BA6}"/>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777606-CADD-4669-8069-7230240E5F6B}" type="datetimeFigureOut">
              <a:rPr lang="en-GB"/>
              <a:pPr>
                <a:defRPr/>
              </a:pPr>
              <a:t>23/04/2021</a:t>
            </a:fld>
            <a:endParaRPr lang="en-GB"/>
          </a:p>
        </p:txBody>
      </p:sp>
      <p:sp>
        <p:nvSpPr>
          <p:cNvPr id="8" name="Footer Placeholder 7">
            <a:extLst>
              <a:ext uri="{FF2B5EF4-FFF2-40B4-BE49-F238E27FC236}">
                <a16:creationId xmlns:a16="http://schemas.microsoft.com/office/drawing/2014/main" id="{DF4CBFE5-5CCE-4433-AFED-F58BF866B389}"/>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9" name="Slide Number Placeholder 8">
            <a:extLst>
              <a:ext uri="{FF2B5EF4-FFF2-40B4-BE49-F238E27FC236}">
                <a16:creationId xmlns:a16="http://schemas.microsoft.com/office/drawing/2014/main" id="{0B42AC42-7568-458F-BC37-D197073FC64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9DD2676-3A96-456A-A592-225D51F584D7}" type="slidenum">
              <a:rPr lang="en-GB" altLang="en-US"/>
              <a:pPr>
                <a:defRPr/>
              </a:pPr>
              <a:t>‹#›</a:t>
            </a:fld>
            <a:endParaRPr lang="en-GB" altLang="en-US"/>
          </a:p>
        </p:txBody>
      </p:sp>
    </p:spTree>
    <p:extLst>
      <p:ext uri="{BB962C8B-B14F-4D97-AF65-F5344CB8AC3E}">
        <p14:creationId xmlns:p14="http://schemas.microsoft.com/office/powerpoint/2010/main" val="187872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34C9D9-E72A-4D78-BE28-55E98CB2DB6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CDE71999-7D77-41C0-BFE9-BA05EE15284C}" type="datetimeFigureOut">
              <a:rPr lang="en-GB"/>
              <a:pPr>
                <a:defRPr/>
              </a:pPr>
              <a:t>23/04/2021</a:t>
            </a:fld>
            <a:endParaRPr lang="en-GB"/>
          </a:p>
        </p:txBody>
      </p:sp>
      <p:sp>
        <p:nvSpPr>
          <p:cNvPr id="4" name="Footer Placeholder 3">
            <a:extLst>
              <a:ext uri="{FF2B5EF4-FFF2-40B4-BE49-F238E27FC236}">
                <a16:creationId xmlns:a16="http://schemas.microsoft.com/office/drawing/2014/main" id="{7D9C77B4-36FB-4FCD-849D-F33B382AFFB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5" name="Slide Number Placeholder 4">
            <a:extLst>
              <a:ext uri="{FF2B5EF4-FFF2-40B4-BE49-F238E27FC236}">
                <a16:creationId xmlns:a16="http://schemas.microsoft.com/office/drawing/2014/main" id="{4C92F6BA-C608-4613-8CEE-D161ACEB5E7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FCE4B69-FD14-4724-8445-5D6E7A134768}" type="slidenum">
              <a:rPr lang="en-GB" altLang="en-US"/>
              <a:pPr>
                <a:defRPr/>
              </a:pPr>
              <a:t>‹#›</a:t>
            </a:fld>
            <a:endParaRPr lang="en-GB" altLang="en-US"/>
          </a:p>
        </p:txBody>
      </p:sp>
    </p:spTree>
    <p:extLst>
      <p:ext uri="{BB962C8B-B14F-4D97-AF65-F5344CB8AC3E}">
        <p14:creationId xmlns:p14="http://schemas.microsoft.com/office/powerpoint/2010/main" val="42895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8D266F-6300-4705-A939-52471D4F01B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8C5831AF-B5C3-4B88-9AD2-4EE689935A13}" type="datetimeFigureOut">
              <a:rPr lang="en-GB"/>
              <a:pPr>
                <a:defRPr/>
              </a:pPr>
              <a:t>23/04/2021</a:t>
            </a:fld>
            <a:endParaRPr lang="en-GB"/>
          </a:p>
        </p:txBody>
      </p:sp>
      <p:sp>
        <p:nvSpPr>
          <p:cNvPr id="3" name="Footer Placeholder 2">
            <a:extLst>
              <a:ext uri="{FF2B5EF4-FFF2-40B4-BE49-F238E27FC236}">
                <a16:creationId xmlns:a16="http://schemas.microsoft.com/office/drawing/2014/main" id="{D2A3B56B-4AE9-4A63-A393-BE9AB0A1C676}"/>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4" name="Slide Number Placeholder 3">
            <a:extLst>
              <a:ext uri="{FF2B5EF4-FFF2-40B4-BE49-F238E27FC236}">
                <a16:creationId xmlns:a16="http://schemas.microsoft.com/office/drawing/2014/main" id="{90A4CA57-7D9A-4919-8B40-D2F669A7A14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6A045B7-E556-420A-8BCD-7A0DBF0C9415}" type="slidenum">
              <a:rPr lang="en-GB" altLang="en-US"/>
              <a:pPr>
                <a:defRPr/>
              </a:pPr>
              <a:t>‹#›</a:t>
            </a:fld>
            <a:endParaRPr lang="en-GB" altLang="en-US"/>
          </a:p>
        </p:txBody>
      </p:sp>
    </p:spTree>
    <p:extLst>
      <p:ext uri="{BB962C8B-B14F-4D97-AF65-F5344CB8AC3E}">
        <p14:creationId xmlns:p14="http://schemas.microsoft.com/office/powerpoint/2010/main" val="1572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26BA37D-D696-42BC-96FC-406AD7A16D06}"/>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56B79FA8-CC25-406A-AC7B-1A2039F93DE3}" type="datetimeFigureOut">
              <a:rPr lang="en-GB"/>
              <a:pPr>
                <a:defRPr/>
              </a:pPr>
              <a:t>23/04/2021</a:t>
            </a:fld>
            <a:endParaRPr lang="en-GB"/>
          </a:p>
        </p:txBody>
      </p:sp>
      <p:sp>
        <p:nvSpPr>
          <p:cNvPr id="6" name="Footer Placeholder 5">
            <a:extLst>
              <a:ext uri="{FF2B5EF4-FFF2-40B4-BE49-F238E27FC236}">
                <a16:creationId xmlns:a16="http://schemas.microsoft.com/office/drawing/2014/main" id="{7E7D01AD-7031-4AC8-8811-AF74244C61B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0C1327CB-E0F9-4537-B3CD-BCD0CDB1462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164E092-5537-4ABC-A6DC-DD26FD2C4A77}" type="slidenum">
              <a:rPr lang="en-GB" altLang="en-US"/>
              <a:pPr>
                <a:defRPr/>
              </a:pPr>
              <a:t>‹#›</a:t>
            </a:fld>
            <a:endParaRPr lang="en-GB" altLang="en-US"/>
          </a:p>
        </p:txBody>
      </p:sp>
    </p:spTree>
    <p:extLst>
      <p:ext uri="{BB962C8B-B14F-4D97-AF65-F5344CB8AC3E}">
        <p14:creationId xmlns:p14="http://schemas.microsoft.com/office/powerpoint/2010/main" val="280191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52D9F2A-063C-468C-88D9-7F332DEB2DED}"/>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A216D807-40F9-40C4-98EE-85DEE2100D2C}" type="datetimeFigureOut">
              <a:rPr lang="en-GB"/>
              <a:pPr>
                <a:defRPr/>
              </a:pPr>
              <a:t>23/04/2021</a:t>
            </a:fld>
            <a:endParaRPr lang="en-GB"/>
          </a:p>
        </p:txBody>
      </p:sp>
      <p:sp>
        <p:nvSpPr>
          <p:cNvPr id="6" name="Footer Placeholder 5">
            <a:extLst>
              <a:ext uri="{FF2B5EF4-FFF2-40B4-BE49-F238E27FC236}">
                <a16:creationId xmlns:a16="http://schemas.microsoft.com/office/drawing/2014/main" id="{469BB374-FBC9-4AAC-BB9A-54E54492CB2C}"/>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0CCC921C-C0E0-4F52-9E43-C871943B572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0054A3E-F6E0-4743-997F-501FC7EE21B4}" type="slidenum">
              <a:rPr lang="en-GB" altLang="en-US"/>
              <a:pPr>
                <a:defRPr/>
              </a:pPr>
              <a:t>‹#›</a:t>
            </a:fld>
            <a:endParaRPr lang="en-GB" altLang="en-US"/>
          </a:p>
        </p:txBody>
      </p:sp>
    </p:spTree>
    <p:extLst>
      <p:ext uri="{BB962C8B-B14F-4D97-AF65-F5344CB8AC3E}">
        <p14:creationId xmlns:p14="http://schemas.microsoft.com/office/powerpoint/2010/main" val="294964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CIWF Logo 42174.jpg">
            <a:extLst>
              <a:ext uri="{FF2B5EF4-FFF2-40B4-BE49-F238E27FC236}">
                <a16:creationId xmlns:a16="http://schemas.microsoft.com/office/drawing/2014/main" id="{D1A354C5-EE49-4732-A71E-44B60B3DF0B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8E08B2-AC92-4D90-BFC7-D683A5E6698C}"/>
              </a:ext>
            </a:extLst>
          </p:cNvPr>
          <p:cNvSpPr>
            <a:spLocks noChangeArrowheads="1"/>
          </p:cNvSpPr>
          <p:nvPr/>
        </p:nvSpPr>
        <p:spPr bwMode="auto">
          <a:xfrm>
            <a:off x="0" y="0"/>
            <a:ext cx="9144000" cy="6858000"/>
          </a:xfrm>
          <a:prstGeom prst="rect">
            <a:avLst/>
          </a:prstGeom>
          <a:solidFill>
            <a:schemeClr val="accent2">
              <a:alpha val="20000"/>
            </a:schemeClr>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endParaRPr lang="en-US" altLang="en-US" sz="2800"/>
          </a:p>
        </p:txBody>
      </p:sp>
      <p:sp>
        <p:nvSpPr>
          <p:cNvPr id="2051" name="Rectangle 3">
            <a:extLst>
              <a:ext uri="{FF2B5EF4-FFF2-40B4-BE49-F238E27FC236}">
                <a16:creationId xmlns:a16="http://schemas.microsoft.com/office/drawing/2014/main" id="{DE8D11C5-A689-4DD1-A784-76035C590C1C}"/>
              </a:ext>
            </a:extLst>
          </p:cNvPr>
          <p:cNvSpPr>
            <a:spLocks noChangeArrowheads="1"/>
          </p:cNvSpPr>
          <p:nvPr/>
        </p:nvSpPr>
        <p:spPr bwMode="auto">
          <a:xfrm>
            <a:off x="0" y="5805488"/>
            <a:ext cx="9144000" cy="1079500"/>
          </a:xfrm>
          <a:prstGeom prst="rect">
            <a:avLst/>
          </a:prstGeom>
          <a:solidFill>
            <a:schemeClr val="accent2"/>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r>
              <a:rPr lang="en-GB" altLang="en-US"/>
              <a:t>     </a:t>
            </a:r>
          </a:p>
        </p:txBody>
      </p:sp>
      <p:pic>
        <p:nvPicPr>
          <p:cNvPr id="2052" name="Picture 4" descr="CIWF Alternative URL">
            <a:extLst>
              <a:ext uri="{FF2B5EF4-FFF2-40B4-BE49-F238E27FC236}">
                <a16:creationId xmlns:a16="http://schemas.microsoft.com/office/drawing/2014/main" id="{B15B0163-A6F1-4C1D-8699-3163DE32A71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43663" y="5988050"/>
            <a:ext cx="2476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CIWF Logo 42174.jpg">
            <a:extLst>
              <a:ext uri="{FF2B5EF4-FFF2-40B4-BE49-F238E27FC236}">
                <a16:creationId xmlns:a16="http://schemas.microsoft.com/office/drawing/2014/main" id="{A54FEC5B-B959-4A19-BC37-C15FCB87A6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descr="CIWF Logo 42174.jpg">
            <a:extLst>
              <a:ext uri="{FF2B5EF4-FFF2-40B4-BE49-F238E27FC236}">
                <a16:creationId xmlns:a16="http://schemas.microsoft.com/office/drawing/2014/main" id="{656A04DF-6CD2-494D-ACF1-CED54555183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07"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6" descr="CIWF Logo 42174.jpg">
            <a:extLst>
              <a:ext uri="{FF2B5EF4-FFF2-40B4-BE49-F238E27FC236}">
                <a16:creationId xmlns:a16="http://schemas.microsoft.com/office/drawing/2014/main" id="{43DDB819-B38A-4EA1-8150-4260F2F616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0" r:id="rId1"/>
    <p:sldLayoutId id="2147484442" r:id="rId2"/>
    <p:sldLayoutId id="2147484447"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youtube.com/watch?time_continue=4&amp;v=F9wraGNyl28&amp;feature=emb_logo" TargetMode="External"/><Relationship Id="rId4" Type="http://schemas.openxmlformats.org/officeDocument/2006/relationships/hyperlink" Target="https://www.youtube.com/watch?v=-yP-L5H3KMg&amp;t=9m44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yP-L5H3KMg&amp;t=9m44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0.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shi on a black surface&#10;&#10;Description automatically generated">
            <a:extLst>
              <a:ext uri="{FF2B5EF4-FFF2-40B4-BE49-F238E27FC236}">
                <a16:creationId xmlns:a16="http://schemas.microsoft.com/office/drawing/2014/main" id="{5675AF5B-2EE7-4A1A-A323-2C3D47B59496}"/>
              </a:ext>
            </a:extLst>
          </p:cNvPr>
          <p:cNvPicPr/>
          <p:nvPr/>
        </p:nvPicPr>
        <p:blipFill rotWithShape="1">
          <a:blip r:embed="rId3" cstate="print">
            <a:extLst>
              <a:ext uri="{28A0092B-C50C-407E-A947-70E740481C1C}">
                <a14:useLocalDpi xmlns:a14="http://schemas.microsoft.com/office/drawing/2010/main" val="0"/>
              </a:ext>
            </a:extLst>
          </a:blip>
          <a:srcRect t="5717"/>
          <a:stretch/>
        </p:blipFill>
        <p:spPr bwMode="auto">
          <a:xfrm>
            <a:off x="38911" y="-226008"/>
            <a:ext cx="9105089" cy="7084008"/>
          </a:xfrm>
          <a:prstGeom prst="rect">
            <a:avLst/>
          </a:prstGeom>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7A38498-22BF-407E-A66A-F530BFCAFCE1}"/>
              </a:ext>
            </a:extLst>
          </p:cNvPr>
          <p:cNvSpPr/>
          <p:nvPr/>
        </p:nvSpPr>
        <p:spPr>
          <a:xfrm>
            <a:off x="683568" y="6309320"/>
            <a:ext cx="7632848" cy="465448"/>
          </a:xfrm>
          <a:prstGeom prst="rect">
            <a:avLst/>
          </a:prstGeom>
        </p:spPr>
        <p:txBody>
          <a:bodyPr wrap="square">
            <a:spAutoFit/>
          </a:bodyPr>
          <a:lstStyle/>
          <a:p>
            <a:pPr>
              <a:lnSpc>
                <a:spcPct val="107000"/>
              </a:lnSpc>
              <a:spcBef>
                <a:spcPts val="200"/>
              </a:spcBef>
              <a:spcAft>
                <a:spcPts val="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DOES YOUR CHICKEN HAVE WHITE STRIPING?</a:t>
            </a:r>
          </a:p>
        </p:txBody>
      </p:sp>
      <p:pic>
        <p:nvPicPr>
          <p:cNvPr id="7" name="Picture 6" descr="CIWF Logo 42174.jpg">
            <a:extLst>
              <a:ext uri="{FF2B5EF4-FFF2-40B4-BE49-F238E27FC236}">
                <a16:creationId xmlns:a16="http://schemas.microsoft.com/office/drawing/2014/main" id="{77EBFE87-4FA1-4671-ABE1-FDFDFD01D4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0361" y="0"/>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0BF500-0B60-4D53-8FFF-FC02FF6043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0"/>
            <a:ext cx="10274480" cy="6858000"/>
          </a:xfrm>
        </p:spPr>
      </p:pic>
      <p:sp>
        <p:nvSpPr>
          <p:cNvPr id="6" name="TextBox 5">
            <a:extLst>
              <a:ext uri="{FF2B5EF4-FFF2-40B4-BE49-F238E27FC236}">
                <a16:creationId xmlns:a16="http://schemas.microsoft.com/office/drawing/2014/main" id="{47237A69-B774-433B-9639-18A0B47DCB64}"/>
              </a:ext>
            </a:extLst>
          </p:cNvPr>
          <p:cNvSpPr txBox="1"/>
          <p:nvPr/>
        </p:nvSpPr>
        <p:spPr>
          <a:xfrm>
            <a:off x="0" y="0"/>
            <a:ext cx="5224508" cy="466666"/>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G. Free range chicken breasts</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8CF16A31-BFEF-4411-89AF-66A659216B9F}"/>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9761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5D5C2A-34B9-47E9-AEFC-B865C24AE7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8" y="0"/>
            <a:ext cx="10275477" cy="6858000"/>
          </a:xfrm>
        </p:spPr>
      </p:pic>
      <p:sp>
        <p:nvSpPr>
          <p:cNvPr id="6" name="TextBox 5">
            <a:extLst>
              <a:ext uri="{FF2B5EF4-FFF2-40B4-BE49-F238E27FC236}">
                <a16:creationId xmlns:a16="http://schemas.microsoft.com/office/drawing/2014/main" id="{E4D40F8C-7949-466A-B39F-4DD3D4BD0790}"/>
              </a:ext>
            </a:extLst>
          </p:cNvPr>
          <p:cNvSpPr txBox="1"/>
          <p:nvPr/>
        </p:nvSpPr>
        <p:spPr>
          <a:xfrm>
            <a:off x="251520" y="404664"/>
            <a:ext cx="568863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H. Standard intensive chicken breasts (Red Tractor certified) </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8D7A6DE9-A5C4-406B-8C54-2C01FCF22259}"/>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404624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48AB95-4381-42F6-A2BD-35FC7B1A9A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72618" cy="6858000"/>
          </a:xfrm>
        </p:spPr>
      </p:pic>
      <p:sp>
        <p:nvSpPr>
          <p:cNvPr id="6" name="TextBox 5">
            <a:extLst>
              <a:ext uri="{FF2B5EF4-FFF2-40B4-BE49-F238E27FC236}">
                <a16:creationId xmlns:a16="http://schemas.microsoft.com/office/drawing/2014/main" id="{55426B40-B7A3-4442-8CF4-E5C56D58A888}"/>
              </a:ext>
            </a:extLst>
          </p:cNvPr>
          <p:cNvSpPr txBox="1"/>
          <p:nvPr/>
        </p:nvSpPr>
        <p:spPr>
          <a:xfrm>
            <a:off x="0" y="0"/>
            <a:ext cx="4860032" cy="830997"/>
          </a:xfrm>
          <a:prstGeom prst="rect">
            <a:avLst/>
          </a:prstGeom>
          <a:noFill/>
        </p:spPr>
        <p:txBody>
          <a:bodyPr wrap="square">
            <a:spAutoFit/>
          </a:bodyPr>
          <a:lstStyle/>
          <a:p>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I. Organic chicken breasts   (OF&amp;G and Red Tractor certified)</a:t>
            </a:r>
            <a:endParaRPr lang="en-GB" b="0" dirty="0"/>
          </a:p>
        </p:txBody>
      </p:sp>
      <p:sp>
        <p:nvSpPr>
          <p:cNvPr id="5" name="Content Placeholder 8">
            <a:extLst>
              <a:ext uri="{FF2B5EF4-FFF2-40B4-BE49-F238E27FC236}">
                <a16:creationId xmlns:a16="http://schemas.microsoft.com/office/drawing/2014/main" id="{7FFFCC0C-3F22-49DF-BFE0-C0B921C881B0}"/>
              </a:ext>
            </a:extLst>
          </p:cNvPr>
          <p:cNvSpPr txBox="1">
            <a:spLocks/>
          </p:cNvSpPr>
          <p:nvPr/>
        </p:nvSpPr>
        <p:spPr>
          <a:xfrm>
            <a:off x="6732240" y="5949280"/>
            <a:ext cx="266429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295622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foot&#10;&#10;Description automatically generated with low confidence">
            <a:extLst>
              <a:ext uri="{FF2B5EF4-FFF2-40B4-BE49-F238E27FC236}">
                <a16:creationId xmlns:a16="http://schemas.microsoft.com/office/drawing/2014/main" id="{8F4CF030-F059-4E57-82A0-3B52ADF39A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31" y="0"/>
            <a:ext cx="10276114" cy="6858000"/>
          </a:xfrm>
        </p:spPr>
      </p:pic>
      <p:sp>
        <p:nvSpPr>
          <p:cNvPr id="6" name="TextBox 5">
            <a:extLst>
              <a:ext uri="{FF2B5EF4-FFF2-40B4-BE49-F238E27FC236}">
                <a16:creationId xmlns:a16="http://schemas.microsoft.com/office/drawing/2014/main" id="{25805F31-D546-4E70-B344-4D0DF5614780}"/>
              </a:ext>
            </a:extLst>
          </p:cNvPr>
          <p:cNvSpPr txBox="1"/>
          <p:nvPr/>
        </p:nvSpPr>
        <p:spPr>
          <a:xfrm>
            <a:off x="13816" y="0"/>
            <a:ext cx="460851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Free range chicken breasts (Red Tractor &amp; RSPCA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2D7F38B3-A9D9-4662-939F-9CB6ED15423C}"/>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latin typeface="Frutiger LT Com 45 Light" panose="020B0403030504020204" pitchFamily="34" charset="77"/>
              </a:rPr>
              <a:t>Does this chicken breast have white striping?</a:t>
            </a:r>
          </a:p>
        </p:txBody>
      </p:sp>
    </p:spTree>
    <p:extLst>
      <p:ext uri="{BB962C8B-B14F-4D97-AF65-F5344CB8AC3E}">
        <p14:creationId xmlns:p14="http://schemas.microsoft.com/office/powerpoint/2010/main" val="35270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13BF3-25B4-4F95-A52C-0BC33C665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
            <a:ext cx="10280176" cy="6860348"/>
          </a:xfrm>
          <a:prstGeom prst="rect">
            <a:avLst/>
          </a:prstGeom>
        </p:spPr>
      </p:pic>
      <p:sp>
        <p:nvSpPr>
          <p:cNvPr id="9" name="Content Placeholder 8">
            <a:extLst>
              <a:ext uri="{FF2B5EF4-FFF2-40B4-BE49-F238E27FC236}">
                <a16:creationId xmlns:a16="http://schemas.microsoft.com/office/drawing/2014/main" id="{7E8EC3E3-6B71-424A-919B-0864351156D9}"/>
              </a:ext>
            </a:extLst>
          </p:cNvPr>
          <p:cNvSpPr txBox="1">
            <a:spLocks/>
          </p:cNvSpPr>
          <p:nvPr/>
        </p:nvSpPr>
        <p:spPr>
          <a:xfrm>
            <a:off x="0" y="5965578"/>
            <a:ext cx="2987824"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many of this pack of 5  have white striping?</a:t>
            </a:r>
          </a:p>
        </p:txBody>
      </p:sp>
      <p:sp>
        <p:nvSpPr>
          <p:cNvPr id="11" name="TextBox 10">
            <a:extLst>
              <a:ext uri="{FF2B5EF4-FFF2-40B4-BE49-F238E27FC236}">
                <a16:creationId xmlns:a16="http://schemas.microsoft.com/office/drawing/2014/main" id="{1D5578F2-9EDF-4121-8388-FC68868A6067}"/>
              </a:ext>
            </a:extLst>
          </p:cNvPr>
          <p:cNvSpPr txBox="1"/>
          <p:nvPr/>
        </p:nvSpPr>
        <p:spPr>
          <a:xfrm>
            <a:off x="0" y="614750"/>
            <a:ext cx="4131521" cy="1257011"/>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K. Pack of standard intensive chicken breasts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5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B0EA7FD-5F67-4C2D-AB3C-05558007D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624" y="-56637"/>
            <a:ext cx="10293350" cy="6870013"/>
          </a:xfrm>
        </p:spPr>
      </p:pic>
      <p:sp>
        <p:nvSpPr>
          <p:cNvPr id="7" name="TextBox 6">
            <a:extLst>
              <a:ext uri="{FF2B5EF4-FFF2-40B4-BE49-F238E27FC236}">
                <a16:creationId xmlns:a16="http://schemas.microsoft.com/office/drawing/2014/main" id="{0885DD7E-BC85-4F02-96FD-CFC44C5246EE}"/>
              </a:ext>
            </a:extLst>
          </p:cNvPr>
          <p:cNvSpPr txBox="1"/>
          <p:nvPr/>
        </p:nvSpPr>
        <p:spPr>
          <a:xfrm>
            <a:off x="251520" y="5229200"/>
            <a:ext cx="4572000" cy="461665"/>
          </a:xfrm>
          <a:prstGeom prst="rect">
            <a:avLst/>
          </a:prstGeom>
          <a:noFill/>
        </p:spPr>
        <p:txBody>
          <a:bodyPr wrap="square">
            <a:spAutoFit/>
          </a:bodyPr>
          <a:lstStyle/>
          <a:p>
            <a:r>
              <a:rPr lang="en-GB" sz="2400" b="0" i="1" u="none" strike="noStrike" baseline="0" dirty="0">
                <a:latin typeface="FrutigerLTCom-Italic"/>
              </a:rPr>
              <a:t>Standard intensive chicken breast</a:t>
            </a:r>
            <a:endParaRPr lang="en-GB" dirty="0"/>
          </a:p>
        </p:txBody>
      </p:sp>
      <p:sp>
        <p:nvSpPr>
          <p:cNvPr id="11" name="Content Placeholder 8">
            <a:extLst>
              <a:ext uri="{FF2B5EF4-FFF2-40B4-BE49-F238E27FC236}">
                <a16:creationId xmlns:a16="http://schemas.microsoft.com/office/drawing/2014/main" id="{BFC20BF4-97BF-41D5-932A-8C7AF3A93710}"/>
              </a:ext>
            </a:extLst>
          </p:cNvPr>
          <p:cNvSpPr txBox="1">
            <a:spLocks/>
          </p:cNvSpPr>
          <p:nvPr/>
        </p:nvSpPr>
        <p:spPr>
          <a:xfrm>
            <a:off x="4823520" y="188640"/>
            <a:ext cx="432658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Answers</a:t>
            </a:r>
          </a:p>
          <a:p>
            <a:pPr marL="0" indent="0">
              <a:lnSpc>
                <a:spcPct val="100000"/>
              </a:lnSpc>
              <a:spcBef>
                <a:spcPts val="0"/>
              </a:spcBef>
              <a:spcAft>
                <a:spcPts val="600"/>
              </a:spcAft>
              <a:buNone/>
            </a:pPr>
            <a:r>
              <a:rPr lang="en-US" sz="1500" b="0" dirty="0">
                <a:latin typeface="Frutiger LT Com 45 Light" panose="020B0403030504020204" pitchFamily="34" charset="77"/>
              </a:rPr>
              <a:t>Fillets A, D, F (both), G (slight), H and K (4 out of 5) have white striping which should be visible in print as well as on-screen.</a:t>
            </a:r>
          </a:p>
          <a:p>
            <a:pPr marL="0" indent="0">
              <a:lnSpc>
                <a:spcPct val="100000"/>
              </a:lnSpc>
              <a:spcBef>
                <a:spcPts val="0"/>
              </a:spcBef>
              <a:spcAft>
                <a:spcPts val="600"/>
              </a:spcAft>
              <a:buNone/>
            </a:pPr>
            <a:r>
              <a:rPr lang="en-US" sz="1500" b="0" dirty="0">
                <a:latin typeface="Frutiger LT Com 45 Light" panose="020B0403030504020204" pitchFamily="34" charset="77"/>
              </a:rPr>
              <a:t>You may have observed slight white striping in additional fillets when magnified on a screen</a:t>
            </a:r>
          </a:p>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 you notice any patterns in your results?</a:t>
            </a:r>
          </a:p>
        </p:txBody>
      </p:sp>
    </p:spTree>
    <p:extLst>
      <p:ext uri="{BB962C8B-B14F-4D97-AF65-F5344CB8AC3E}">
        <p14:creationId xmlns:p14="http://schemas.microsoft.com/office/powerpoint/2010/main" val="27404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FDD492-087E-4077-B9CA-6087B92F85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10" b="4123"/>
          <a:stretch/>
        </p:blipFill>
        <p:spPr>
          <a:xfrm>
            <a:off x="3797044" y="2204864"/>
            <a:ext cx="6118746" cy="4672650"/>
          </a:xfrm>
        </p:spPr>
      </p:pic>
      <p:sp>
        <p:nvSpPr>
          <p:cNvPr id="5" name="Content Placeholder 8">
            <a:extLst>
              <a:ext uri="{FF2B5EF4-FFF2-40B4-BE49-F238E27FC236}">
                <a16:creationId xmlns:a16="http://schemas.microsoft.com/office/drawing/2014/main" id="{773464B1-06A9-4928-B1A1-28003EE88F0F}"/>
              </a:ext>
            </a:extLst>
          </p:cNvPr>
          <p:cNvSpPr txBox="1">
            <a:spLocks/>
          </p:cNvSpPr>
          <p:nvPr/>
        </p:nvSpPr>
        <p:spPr>
          <a:xfrm>
            <a:off x="241769" y="817835"/>
            <a:ext cx="8722719" cy="2071934"/>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0" dirty="0">
                <a:latin typeface="Frutiger LT Com 45 Light" panose="020B0403030504020204" pitchFamily="34" charset="77"/>
              </a:rPr>
              <a:t>The examples in this presentation are not representative.</a:t>
            </a:r>
          </a:p>
          <a:p>
            <a:pPr marL="0" indent="0">
              <a:lnSpc>
                <a:spcPct val="100000"/>
              </a:lnSpc>
              <a:spcBef>
                <a:spcPts val="0"/>
              </a:spcBef>
              <a:spcAft>
                <a:spcPts val="600"/>
              </a:spcAft>
              <a:buNone/>
            </a:pPr>
            <a:r>
              <a:rPr lang="en-US" sz="1600" b="0" dirty="0">
                <a:latin typeface="Frutiger LT Com 45 Light" panose="020B0403030504020204" pitchFamily="34" charset="77"/>
              </a:rPr>
              <a:t>However, one recent survey found white striping in:</a:t>
            </a:r>
          </a:p>
          <a:p>
            <a:pPr>
              <a:lnSpc>
                <a:spcPct val="100000"/>
              </a:lnSpc>
              <a:spcBef>
                <a:spcPts val="0"/>
              </a:spcBef>
              <a:spcAft>
                <a:spcPts val="600"/>
              </a:spcAft>
            </a:pPr>
            <a:r>
              <a:rPr lang="en-US" sz="1600" b="0" dirty="0">
                <a:latin typeface="Frutiger LT Com 45 Light" panose="020B0403030504020204" pitchFamily="34" charset="77"/>
              </a:rPr>
              <a:t>85% of packets of standard intensive chicken breasts</a:t>
            </a:r>
          </a:p>
          <a:p>
            <a:pPr>
              <a:lnSpc>
                <a:spcPct val="100000"/>
              </a:lnSpc>
              <a:spcBef>
                <a:spcPts val="0"/>
              </a:spcBef>
              <a:spcAft>
                <a:spcPts val="600"/>
              </a:spcAft>
            </a:pPr>
            <a:r>
              <a:rPr lang="en-US" sz="1600" b="0" dirty="0">
                <a:latin typeface="Frutiger LT Com 45 Light" panose="020B0403030504020204" pitchFamily="34" charset="77"/>
              </a:rPr>
              <a:t>11% of packets of “higher welfare” chicken breasts such as </a:t>
            </a:r>
            <a:r>
              <a:rPr lang="en-US" sz="1600" b="0" i="1" dirty="0">
                <a:latin typeface="Frutiger LT Com 45 Light" panose="020B0403030504020204" pitchFamily="34" charset="77"/>
              </a:rPr>
              <a:t>RSPCA-Assured</a:t>
            </a:r>
            <a:r>
              <a:rPr lang="en-US" sz="1600" b="0" dirty="0">
                <a:latin typeface="Frutiger LT Com 45 Light" panose="020B0403030504020204" pitchFamily="34" charset="77"/>
              </a:rPr>
              <a:t>, </a:t>
            </a:r>
            <a:r>
              <a:rPr lang="en-US" sz="1600" b="0" i="1" dirty="0">
                <a:latin typeface="Frutiger LT Com 45 Light" panose="020B0403030504020204" pitchFamily="34" charset="77"/>
              </a:rPr>
              <a:t>free range</a:t>
            </a:r>
            <a:r>
              <a:rPr lang="en-US" sz="1600" b="0" dirty="0">
                <a:latin typeface="Frutiger LT Com 45 Light" panose="020B0403030504020204" pitchFamily="34" charset="77"/>
              </a:rPr>
              <a:t>, or </a:t>
            </a:r>
            <a:r>
              <a:rPr lang="en-US" sz="1600" b="0" i="1" dirty="0">
                <a:latin typeface="Frutiger LT Com 45 Light" panose="020B0403030504020204" pitchFamily="34" charset="77"/>
              </a:rPr>
              <a:t>organic</a:t>
            </a:r>
            <a:r>
              <a:rPr lang="en-US" sz="1600" b="0" dirty="0">
                <a:latin typeface="Frutiger LT Com 45 Light" panose="020B0403030504020204" pitchFamily="34" charset="77"/>
              </a:rPr>
              <a:t>.</a:t>
            </a:r>
          </a:p>
        </p:txBody>
      </p:sp>
      <p:sp>
        <p:nvSpPr>
          <p:cNvPr id="8" name="TextBox 7">
            <a:extLst>
              <a:ext uri="{FF2B5EF4-FFF2-40B4-BE49-F238E27FC236}">
                <a16:creationId xmlns:a16="http://schemas.microsoft.com/office/drawing/2014/main" id="{8D27CB4C-F310-4D86-B85A-EC39967DF982}"/>
              </a:ext>
            </a:extLst>
          </p:cNvPr>
          <p:cNvSpPr txBox="1"/>
          <p:nvPr/>
        </p:nvSpPr>
        <p:spPr>
          <a:xfrm>
            <a:off x="245743" y="2355906"/>
            <a:ext cx="3538143" cy="1400383"/>
          </a:xfrm>
          <a:prstGeom prst="rect">
            <a:avLst/>
          </a:prstGeom>
          <a:noFill/>
        </p:spPr>
        <p:txBody>
          <a:bodyPr wrap="square">
            <a:spAutoFit/>
          </a:bodyPr>
          <a:lstStyle/>
          <a:p>
            <a:pPr marL="0" indent="0">
              <a:lnSpc>
                <a:spcPct val="100000"/>
              </a:lnSpc>
              <a:spcBef>
                <a:spcPts val="0"/>
              </a:spcBef>
              <a:spcAft>
                <a:spcPts val="600"/>
              </a:spcAft>
              <a:buNone/>
            </a:pPr>
            <a:r>
              <a:rPr lang="en-US" sz="1600" b="0" dirty="0">
                <a:latin typeface="Frutiger LT Com 45 Light" panose="020B0403030504020204" pitchFamily="34" charset="77"/>
              </a:rPr>
              <a:t>Intensive chicken farming uses breeds of chicken which grow fast.</a:t>
            </a:r>
          </a:p>
          <a:p>
            <a:pPr marL="0" indent="0">
              <a:lnSpc>
                <a:spcPct val="100000"/>
              </a:lnSpc>
              <a:spcBef>
                <a:spcPts val="0"/>
              </a:spcBef>
              <a:spcAft>
                <a:spcPts val="600"/>
              </a:spcAft>
              <a:buNone/>
            </a:pPr>
            <a:r>
              <a:rPr lang="en-US" sz="1600" b="0" dirty="0">
                <a:latin typeface="Frutiger LT Com 45 Light" panose="020B0403030504020204" pitchFamily="34" charset="77"/>
              </a:rPr>
              <a:t>Higher welfare farming often uses breeds of chicken which grow more slowly.</a:t>
            </a:r>
          </a:p>
        </p:txBody>
      </p:sp>
      <p:sp>
        <p:nvSpPr>
          <p:cNvPr id="9" name="TextBox 8">
            <a:extLst>
              <a:ext uri="{FF2B5EF4-FFF2-40B4-BE49-F238E27FC236}">
                <a16:creationId xmlns:a16="http://schemas.microsoft.com/office/drawing/2014/main" id="{913E599E-14BE-4195-B3F2-84A289B9CDFE}"/>
              </a:ext>
            </a:extLst>
          </p:cNvPr>
          <p:cNvSpPr txBox="1"/>
          <p:nvPr/>
        </p:nvSpPr>
        <p:spPr>
          <a:xfrm>
            <a:off x="241769" y="3770163"/>
            <a:ext cx="3538143" cy="2539157"/>
          </a:xfrm>
          <a:prstGeom prst="rect">
            <a:avLst/>
          </a:prstGeom>
          <a:noFill/>
        </p:spPr>
        <p:txBody>
          <a:bodyPr wrap="square">
            <a:spAutoFit/>
          </a:bodyPr>
          <a:lstStyle/>
          <a:p>
            <a:pPr marL="0" inden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Why might you expect to find less white striping in slower growing birds?</a:t>
            </a:r>
          </a:p>
          <a:p>
            <a:pPr marL="0" indent="0">
              <a:lnSpc>
                <a:spcPct val="100000"/>
              </a:lnSpc>
              <a:spcBef>
                <a:spcPts val="0"/>
              </a:spcBef>
              <a:spcAft>
                <a:spcPts val="600"/>
              </a:spcAft>
              <a:buNone/>
            </a:pPr>
            <a:r>
              <a:rPr lang="en-US" sz="1600" b="0" dirty="0">
                <a:latin typeface="Frutiger LT Com 45 Light" panose="020B0403030504020204" pitchFamily="34" charset="77"/>
              </a:rPr>
              <a:t>The muscles in slower growing breeds may be less likely to run out of oxygen as they grow.</a:t>
            </a:r>
          </a:p>
          <a:p>
            <a:pPr marL="0" indent="0">
              <a:lnSpc>
                <a:spcPct val="100000"/>
              </a:lnSpc>
              <a:spcBef>
                <a:spcPts val="0"/>
              </a:spcBef>
              <a:spcAft>
                <a:spcPts val="600"/>
              </a:spcAft>
              <a:buNone/>
            </a:pPr>
            <a:r>
              <a:rPr lang="en-US" sz="1600" b="0" dirty="0">
                <a:latin typeface="Frutiger LT Com 45 Light" panose="020B0403030504020204" pitchFamily="34" charset="77"/>
              </a:rPr>
              <a:t>So they are less likely to degenerate and die leaving a white stripe.</a:t>
            </a:r>
          </a:p>
          <a:p>
            <a:pPr marL="0" indent="0">
              <a:lnSpc>
                <a:spcPct val="100000"/>
              </a:lnSpc>
              <a:spcBef>
                <a:spcPts val="0"/>
              </a:spcBef>
              <a:spcAft>
                <a:spcPts val="600"/>
              </a:spcAft>
              <a:buNone/>
            </a:pPr>
            <a:endParaRPr lang="en-US" sz="1600" b="0" dirty="0">
              <a:latin typeface="Frutiger LT Com 45 Light" panose="020B0403030504020204" pitchFamily="34" charset="77"/>
            </a:endParaRPr>
          </a:p>
        </p:txBody>
      </p:sp>
      <p:sp>
        <p:nvSpPr>
          <p:cNvPr id="10" name="TextBox 9">
            <a:extLst>
              <a:ext uri="{FF2B5EF4-FFF2-40B4-BE49-F238E27FC236}">
                <a16:creationId xmlns:a16="http://schemas.microsoft.com/office/drawing/2014/main" id="{853B87D6-3E59-45CC-A456-064C43603626}"/>
              </a:ext>
            </a:extLst>
          </p:cNvPr>
          <p:cNvSpPr txBox="1"/>
          <p:nvPr/>
        </p:nvSpPr>
        <p:spPr>
          <a:xfrm>
            <a:off x="6084168" y="2204864"/>
            <a:ext cx="3168352" cy="338554"/>
          </a:xfrm>
          <a:prstGeom prst="rect">
            <a:avLst/>
          </a:prstGeom>
          <a:noFill/>
        </p:spPr>
        <p:txBody>
          <a:bodyPr wrap="square">
            <a:spAutoFit/>
          </a:bodyPr>
          <a:lstStyle/>
          <a:p>
            <a:r>
              <a:rPr lang="en-GB" sz="1600" b="0" i="1" dirty="0">
                <a:latin typeface="FrutigerLTCom-Italic"/>
              </a:rPr>
              <a:t>Standard intensive </a:t>
            </a:r>
            <a:r>
              <a:rPr lang="en-GB" sz="1600" b="0" i="1" u="none" strike="noStrike" baseline="0" dirty="0">
                <a:latin typeface="FrutigerLTCom-Italic"/>
              </a:rPr>
              <a:t>chicken breasts</a:t>
            </a:r>
            <a:endParaRPr lang="en-GB" sz="1600" dirty="0"/>
          </a:p>
        </p:txBody>
      </p:sp>
      <p:sp>
        <p:nvSpPr>
          <p:cNvPr id="11" name="Rectangle 10">
            <a:extLst>
              <a:ext uri="{FF2B5EF4-FFF2-40B4-BE49-F238E27FC236}">
                <a16:creationId xmlns:a16="http://schemas.microsoft.com/office/drawing/2014/main" id="{A35C24F8-75BD-4DEB-A891-06FCA2DB7B24}"/>
              </a:ext>
            </a:extLst>
          </p:cNvPr>
          <p:cNvSpPr/>
          <p:nvPr/>
        </p:nvSpPr>
        <p:spPr>
          <a:xfrm>
            <a:off x="241769" y="188640"/>
            <a:ext cx="8208911" cy="465448"/>
          </a:xfrm>
          <a:prstGeom prst="rect">
            <a:avLst/>
          </a:prstGeom>
        </p:spPr>
        <p:txBody>
          <a:bodyPr wrap="square">
            <a:spAutoFit/>
          </a:bodyPr>
          <a:lstStyle/>
          <a:p>
            <a:pPr>
              <a:lnSpc>
                <a:spcPct val="107000"/>
              </a:lnSpc>
              <a:spcBef>
                <a:spcPts val="200"/>
              </a:spcBef>
              <a:spcAft>
                <a:spcPts val="60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Different types of chicken &amp; risk of white striping</a:t>
            </a:r>
          </a:p>
        </p:txBody>
      </p:sp>
    </p:spTree>
    <p:extLst>
      <p:ext uri="{BB962C8B-B14F-4D97-AF65-F5344CB8AC3E}">
        <p14:creationId xmlns:p14="http://schemas.microsoft.com/office/powerpoint/2010/main" val="40692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A2AF6A89-91E6-4157-B87F-AECB16E4492D}"/>
              </a:ext>
            </a:extLst>
          </p:cNvPr>
          <p:cNvSpPr txBox="1">
            <a:spLocks noChangeArrowheads="1"/>
          </p:cNvSpPr>
          <p:nvPr/>
        </p:nvSpPr>
        <p:spPr bwMode="auto">
          <a:xfrm>
            <a:off x="394616" y="1011500"/>
            <a:ext cx="828184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RSPCA-Assured chickens </a:t>
            </a:r>
            <a:r>
              <a:rPr lang="en-GB" altLang="en-US" sz="1600" b="0" dirty="0">
                <a:latin typeface="Frutiger LT Com 55 Roman" panose="020B0602020204020204" pitchFamily="34" charset="0"/>
              </a:rPr>
              <a:t>are always of slower-growing breeds. </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Organic chickens </a:t>
            </a:r>
            <a:r>
              <a:rPr lang="en-GB" altLang="en-US" sz="1600" b="0" dirty="0">
                <a:latin typeface="Frutiger LT Com 55 Roman" panose="020B0602020204020204" pitchFamily="34" charset="0"/>
              </a:rPr>
              <a:t>commonly grow even more slowly.</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Free-range chickens </a:t>
            </a:r>
            <a:r>
              <a:rPr lang="en-GB" altLang="en-US" sz="1600" b="0" dirty="0">
                <a:latin typeface="Frutiger LT Com 55 Roman" panose="020B0602020204020204" pitchFamily="34" charset="0"/>
              </a:rPr>
              <a:t>may be of fast or slower growing breeds. They live longer than intensive chickens so they may grow more slowly, even if of fast growing breeds.</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Red Tractor chickens </a:t>
            </a:r>
            <a:r>
              <a:rPr lang="en-GB" altLang="en-US" sz="1600" b="0" dirty="0">
                <a:latin typeface="Frutiger LT Com 55 Roman" panose="020B0602020204020204" pitchFamily="34" charset="0"/>
              </a:rPr>
              <a:t>are usually of fast growing breeds. </a:t>
            </a:r>
          </a:p>
          <a:p>
            <a:pPr marL="457200" indent="-457200" eaLnBrk="1" hangingPunct="1">
              <a:spcAft>
                <a:spcPts val="1200"/>
              </a:spcAft>
              <a:buFont typeface="+mj-lt"/>
              <a:buAutoNum type="arabicPeriod"/>
            </a:pPr>
            <a:r>
              <a:rPr lang="en-GB" altLang="en-US" sz="1600" b="0" dirty="0">
                <a:latin typeface="Frutiger LT Com 55 Roman" panose="020B0602020204020204" pitchFamily="34" charset="0"/>
              </a:rPr>
              <a:t>Chickens which don’t have an RSPCA-Assured, free range or organic label are likely to be </a:t>
            </a: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standard intensive birds</a:t>
            </a:r>
            <a:r>
              <a:rPr lang="en-GB" altLang="en-US" sz="1600" b="0" dirty="0">
                <a:latin typeface="Frutiger LT Com 55 Roman" panose="020B0602020204020204" pitchFamily="34" charset="0"/>
              </a:rPr>
              <a:t>. These will be of fast growing breeds.</a:t>
            </a:r>
          </a:p>
        </p:txBody>
      </p:sp>
      <p:sp>
        <p:nvSpPr>
          <p:cNvPr id="4" name="Rectangle 3">
            <a:extLst>
              <a:ext uri="{FF2B5EF4-FFF2-40B4-BE49-F238E27FC236}">
                <a16:creationId xmlns:a16="http://schemas.microsoft.com/office/drawing/2014/main" id="{68732D8F-A522-4648-8C87-CE5DD2F4C27E}"/>
              </a:ext>
            </a:extLst>
          </p:cNvPr>
          <p:cNvSpPr/>
          <p:nvPr/>
        </p:nvSpPr>
        <p:spPr>
          <a:xfrm>
            <a:off x="395535" y="188640"/>
            <a:ext cx="8208911" cy="465448"/>
          </a:xfrm>
          <a:prstGeom prst="rect">
            <a:avLst/>
          </a:prstGeom>
        </p:spPr>
        <p:txBody>
          <a:bodyPr wrap="square">
            <a:spAutoFit/>
          </a:bodyPr>
          <a:lstStyle/>
          <a:p>
            <a:pPr>
              <a:lnSpc>
                <a:spcPct val="107000"/>
              </a:lnSpc>
              <a:spcBef>
                <a:spcPts val="200"/>
              </a:spcBef>
              <a:spcAft>
                <a:spcPts val="60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Different types of chicken &amp; risk of white striping</a:t>
            </a:r>
          </a:p>
        </p:txBody>
      </p:sp>
      <p:sp>
        <p:nvSpPr>
          <p:cNvPr id="5" name="Text Box 4">
            <a:extLst>
              <a:ext uri="{FF2B5EF4-FFF2-40B4-BE49-F238E27FC236}">
                <a16:creationId xmlns:a16="http://schemas.microsoft.com/office/drawing/2014/main" id="{F450FC62-4765-4B36-96C0-53B18937831B}"/>
              </a:ext>
            </a:extLst>
          </p:cNvPr>
          <p:cNvSpPr txBox="1">
            <a:spLocks noChangeArrowheads="1"/>
          </p:cNvSpPr>
          <p:nvPr/>
        </p:nvSpPr>
        <p:spPr bwMode="auto">
          <a:xfrm>
            <a:off x="467544" y="3772487"/>
            <a:ext cx="4464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Aft>
                <a:spcPts val="600"/>
              </a:spcAft>
            </a:pPr>
            <a:r>
              <a:rPr lang="en-GB" altLang="en-US" sz="16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Which of these are least likely to have white striping?</a:t>
            </a:r>
            <a:endParaRPr lang="en-GB" altLang="en-US" sz="1600" dirty="0"/>
          </a:p>
        </p:txBody>
      </p:sp>
      <p:sp>
        <p:nvSpPr>
          <p:cNvPr id="7" name="Text Box 4">
            <a:extLst>
              <a:ext uri="{FF2B5EF4-FFF2-40B4-BE49-F238E27FC236}">
                <a16:creationId xmlns:a16="http://schemas.microsoft.com/office/drawing/2014/main" id="{5C5159A8-E3B9-43C9-92DC-843CA62B8337}"/>
              </a:ext>
            </a:extLst>
          </p:cNvPr>
          <p:cNvSpPr txBox="1">
            <a:spLocks noChangeArrowheads="1"/>
          </p:cNvSpPr>
          <p:nvPr/>
        </p:nvSpPr>
        <p:spPr bwMode="auto">
          <a:xfrm>
            <a:off x="467544" y="4440593"/>
            <a:ext cx="4464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Aft>
                <a:spcPts val="600"/>
              </a:spcAft>
            </a:pPr>
            <a:r>
              <a:rPr lang="en-GB" altLang="en-US" sz="16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Can you put them in order?</a:t>
            </a:r>
            <a:endParaRPr lang="en-GB" altLang="en-US" sz="1600" dirty="0"/>
          </a:p>
        </p:txBody>
      </p:sp>
    </p:spTree>
    <p:extLst>
      <p:ext uri="{BB962C8B-B14F-4D97-AF65-F5344CB8AC3E}">
        <p14:creationId xmlns:p14="http://schemas.microsoft.com/office/powerpoint/2010/main" val="18555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8805FF-FA03-4894-868B-2FEEF362E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6848" y="1414810"/>
            <a:ext cx="5487152" cy="3662311"/>
          </a:xfrm>
        </p:spPr>
      </p:pic>
      <p:sp>
        <p:nvSpPr>
          <p:cNvPr id="8" name="TextBox 7">
            <a:extLst>
              <a:ext uri="{FF2B5EF4-FFF2-40B4-BE49-F238E27FC236}">
                <a16:creationId xmlns:a16="http://schemas.microsoft.com/office/drawing/2014/main" id="{9634AA02-0D7C-4ADF-BCA1-AED10EE161BB}"/>
              </a:ext>
            </a:extLst>
          </p:cNvPr>
          <p:cNvSpPr txBox="1"/>
          <p:nvPr/>
        </p:nvSpPr>
        <p:spPr>
          <a:xfrm>
            <a:off x="6156176" y="4077072"/>
            <a:ext cx="3168352" cy="338554"/>
          </a:xfrm>
          <a:prstGeom prst="rect">
            <a:avLst/>
          </a:prstGeom>
          <a:noFill/>
        </p:spPr>
        <p:txBody>
          <a:bodyPr wrap="square">
            <a:spAutoFit/>
          </a:bodyPr>
          <a:lstStyle/>
          <a:p>
            <a:r>
              <a:rPr lang="en-GB" sz="1600" b="0" i="1" u="none" strike="noStrike" baseline="0" dirty="0">
                <a:latin typeface="FrutigerLTCom-Italic"/>
              </a:rPr>
              <a:t>Organic</a:t>
            </a:r>
            <a:r>
              <a:rPr lang="en-GB" sz="1600" b="0" u="none" strike="noStrike" baseline="0" dirty="0">
                <a:latin typeface="FrutigerLTCom-Italic"/>
              </a:rPr>
              <a:t> </a:t>
            </a:r>
            <a:r>
              <a:rPr lang="en-GB" sz="1600" b="0" i="1" u="none" strike="noStrike" baseline="0" dirty="0">
                <a:latin typeface="FrutigerLTCom-Italic"/>
              </a:rPr>
              <a:t>chicken breast</a:t>
            </a:r>
            <a:endParaRPr lang="en-GB" sz="1600" dirty="0"/>
          </a:p>
        </p:txBody>
      </p:sp>
      <p:sp>
        <p:nvSpPr>
          <p:cNvPr id="10" name="TextBox 9">
            <a:extLst>
              <a:ext uri="{FF2B5EF4-FFF2-40B4-BE49-F238E27FC236}">
                <a16:creationId xmlns:a16="http://schemas.microsoft.com/office/drawing/2014/main" id="{679E6BF1-D0DF-444C-A3A5-DBBB989D69A3}"/>
              </a:ext>
            </a:extLst>
          </p:cNvPr>
          <p:cNvSpPr txBox="1"/>
          <p:nvPr/>
        </p:nvSpPr>
        <p:spPr>
          <a:xfrm>
            <a:off x="251520" y="260648"/>
            <a:ext cx="5137122" cy="1154162"/>
          </a:xfrm>
          <a:prstGeom prst="rect">
            <a:avLst/>
          </a:prstGeom>
          <a:noFill/>
        </p:spPr>
        <p:txBody>
          <a:bodyPr wrap="square">
            <a:spAutoFit/>
          </a:bodyPr>
          <a:lstStyle/>
          <a:p>
            <a:pPr>
              <a:spcBef>
                <a:spcPts val="0"/>
              </a:spcBef>
              <a:spcAft>
                <a:spcPts val="600"/>
              </a:spcAft>
            </a:pPr>
            <a:r>
              <a:rPr lang="en-US" sz="1600" dirty="0">
                <a:solidFill>
                  <a:srgbClr val="66BC29"/>
                </a:solidFill>
                <a:latin typeface="Frutiger LT Com 45 Light" panose="020B0403030504020204" pitchFamily="34" charset="0"/>
                <a:cs typeface="Times New Roman" panose="02020603050405020304" pitchFamily="18" charset="0"/>
              </a:rPr>
              <a:t>How would you check whether higher welfare chickens really do have less white striping?</a:t>
            </a:r>
          </a:p>
          <a:p>
            <a:pPr marL="0" indent="0">
              <a:lnSpc>
                <a:spcPct val="100000"/>
              </a:lnSpc>
              <a:spcBef>
                <a:spcPts val="0"/>
              </a:spcBef>
              <a:spcAft>
                <a:spcPts val="600"/>
              </a:spcAft>
              <a:buNone/>
            </a:pPr>
            <a:r>
              <a:rPr lang="en-US" sz="1600" b="0" dirty="0">
                <a:latin typeface="Frutiger LT Com 45 Light" panose="020B0403030504020204" pitchFamily="34" charset="77"/>
              </a:rPr>
              <a:t>Check packages of breast fillets in supermarkets to see if it is true.</a:t>
            </a:r>
          </a:p>
        </p:txBody>
      </p:sp>
      <p:sp>
        <p:nvSpPr>
          <p:cNvPr id="11" name="TextBox 10">
            <a:extLst>
              <a:ext uri="{FF2B5EF4-FFF2-40B4-BE49-F238E27FC236}">
                <a16:creationId xmlns:a16="http://schemas.microsoft.com/office/drawing/2014/main" id="{FA882EFA-C2F6-4686-86D4-A03BBF2FE629}"/>
              </a:ext>
            </a:extLst>
          </p:cNvPr>
          <p:cNvSpPr txBox="1"/>
          <p:nvPr/>
        </p:nvSpPr>
        <p:spPr>
          <a:xfrm>
            <a:off x="251520" y="5301208"/>
            <a:ext cx="5040560" cy="1154162"/>
          </a:xfrm>
          <a:prstGeom prst="rect">
            <a:avLst/>
          </a:prstGeom>
          <a:noFill/>
        </p:spPr>
        <p:txBody>
          <a:bodyPr wrap="square">
            <a:spAutoFit/>
          </a:bodyPr>
          <a:lstStyle/>
          <a:p>
            <a:pPr>
              <a:spcBef>
                <a:spcPts val="0"/>
              </a:spcBef>
              <a:spcAft>
                <a:spcPts val="600"/>
              </a:spcAft>
            </a:pPr>
            <a:r>
              <a:rPr lang="en-US" sz="1600" dirty="0">
                <a:solidFill>
                  <a:srgbClr val="66BC29"/>
                </a:solidFill>
                <a:latin typeface="Frutiger LT Com 45 Light" panose="020B0403030504020204" pitchFamily="34" charset="0"/>
                <a:cs typeface="Times New Roman" panose="02020603050405020304" pitchFamily="18" charset="0"/>
              </a:rPr>
              <a:t>Would you expect white striping to affect the nutritional quality of the chicken?</a:t>
            </a:r>
          </a:p>
          <a:p>
            <a:pPr marL="0" indent="0">
              <a:lnSpc>
                <a:spcPct val="100000"/>
              </a:lnSpc>
              <a:spcBef>
                <a:spcPts val="0"/>
              </a:spcBef>
              <a:spcAft>
                <a:spcPts val="600"/>
              </a:spcAft>
              <a:buNone/>
            </a:pPr>
            <a:r>
              <a:rPr lang="en-US" sz="1600" b="0" dirty="0">
                <a:latin typeface="Frutiger LT Com 45 Light" panose="020B0403030504020204" pitchFamily="34" charset="77"/>
              </a:rPr>
              <a:t>It is likely to mean higher levels of fat and lower levels of protein</a:t>
            </a:r>
          </a:p>
        </p:txBody>
      </p:sp>
    </p:spTree>
    <p:extLst>
      <p:ext uri="{BB962C8B-B14F-4D97-AF65-F5344CB8AC3E}">
        <p14:creationId xmlns:p14="http://schemas.microsoft.com/office/powerpoint/2010/main" val="1104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shi on a black surface&#10;&#10;Description automatically generated">
            <a:extLst>
              <a:ext uri="{FF2B5EF4-FFF2-40B4-BE49-F238E27FC236}">
                <a16:creationId xmlns:a16="http://schemas.microsoft.com/office/drawing/2014/main" id="{BEB42204-8C26-4A1B-AE38-EAED9461154C}"/>
              </a:ext>
            </a:extLst>
          </p:cNvPr>
          <p:cNvPicPr/>
          <p:nvPr/>
        </p:nvPicPr>
        <p:blipFill rotWithShape="1">
          <a:blip r:embed="rId3" cstate="print">
            <a:extLst>
              <a:ext uri="{28A0092B-C50C-407E-A947-70E740481C1C}">
                <a14:useLocalDpi xmlns:a14="http://schemas.microsoft.com/office/drawing/2010/main" val="0"/>
              </a:ext>
            </a:extLst>
          </a:blip>
          <a:srcRect t="5717"/>
          <a:stretch/>
        </p:blipFill>
        <p:spPr bwMode="auto">
          <a:xfrm>
            <a:off x="4149884" y="24780"/>
            <a:ext cx="5023314" cy="3908275"/>
          </a:xfrm>
          <a:prstGeom prst="rect">
            <a:avLst/>
          </a:prstGeom>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48DE33C1-3A0D-48F9-866A-3F5A1F6E6BD5}"/>
              </a:ext>
            </a:extLst>
          </p:cNvPr>
          <p:cNvSpPr/>
          <p:nvPr/>
        </p:nvSpPr>
        <p:spPr>
          <a:xfrm>
            <a:off x="323528" y="332656"/>
            <a:ext cx="3600400" cy="732573"/>
          </a:xfrm>
          <a:prstGeom prst="rect">
            <a:avLst/>
          </a:prstGeom>
        </p:spPr>
        <p:txBody>
          <a:bodyPr wrap="square">
            <a:spAutoFit/>
          </a:bodyPr>
          <a:lstStyle/>
          <a:p>
            <a:pPr>
              <a:lnSpc>
                <a:spcPct val="107000"/>
              </a:lnSpc>
              <a:spcBef>
                <a:spcPts val="200"/>
              </a:spcBef>
              <a:spcAft>
                <a:spcPts val="600"/>
              </a:spcAft>
            </a:pPr>
            <a:r>
              <a:rPr lang="en-GB" sz="20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What do consumers make of white striping?</a:t>
            </a:r>
          </a:p>
        </p:txBody>
      </p:sp>
      <p:sp>
        <p:nvSpPr>
          <p:cNvPr id="5" name="Rectangle 4">
            <a:extLst>
              <a:ext uri="{FF2B5EF4-FFF2-40B4-BE49-F238E27FC236}">
                <a16:creationId xmlns:a16="http://schemas.microsoft.com/office/drawing/2014/main" id="{EEF510DE-6F8B-484E-8C56-A771B39BF662}"/>
              </a:ext>
            </a:extLst>
          </p:cNvPr>
          <p:cNvSpPr/>
          <p:nvPr/>
        </p:nvSpPr>
        <p:spPr>
          <a:xfrm>
            <a:off x="323528" y="4315624"/>
            <a:ext cx="7987425" cy="1417632"/>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Campaign film from the United States</a:t>
            </a:r>
          </a:p>
          <a:p>
            <a:r>
              <a:rPr lang="en-GB" sz="1600" b="0" dirty="0">
                <a:latin typeface="Frutiger LT Com 45 Light" panose="020B0403030504020204" pitchFamily="34" charset="0"/>
              </a:rPr>
              <a:t>2-minute sequence showing shoppers in the United States confronted with pictures about white striping, discussing nutritional and welfare impacts:</a:t>
            </a:r>
            <a:endParaRPr lang="en-GB" sz="1600" b="0" dirty="0">
              <a:latin typeface="Frutiger LT Com 45 Light" panose="020B0403030504020204" pitchFamily="34" charset="0"/>
              <a:hlinkClick r:id="rId4" tooltip="https://www.youtube.com/watch?v=-yp-l5h3kmg&amp;t=9m43s"/>
            </a:endParaRPr>
          </a:p>
          <a:p>
            <a:r>
              <a:rPr lang="en-GB" sz="1600" b="0" dirty="0">
                <a:latin typeface="Frutiger LT Com 45 Light" panose="020B0403030504020204" pitchFamily="34" charset="0"/>
                <a:hlinkClick r:id="rId5"/>
              </a:rPr>
              <a:t>https://www.youtube.com/watch?time_continue=4&amp;v=F9wraGNyl28&amp;feature=emb_logo</a:t>
            </a:r>
            <a:endParaRPr lang="en-GB" sz="1600" b="0" dirty="0">
              <a:latin typeface="Frutiger LT Com 45 Light" panose="020B0403030504020204" pitchFamily="34" charset="0"/>
            </a:endParaRPr>
          </a:p>
          <a:p>
            <a:endParaRPr lang="en-GB" sz="1600" dirty="0">
              <a:latin typeface="Frutiger LT Com 45 Light" panose="020B0403030504020204" pitchFamily="34" charset="0"/>
            </a:endParaRPr>
          </a:p>
        </p:txBody>
      </p:sp>
      <p:sp>
        <p:nvSpPr>
          <p:cNvPr id="6" name="TextBox 5">
            <a:extLst>
              <a:ext uri="{FF2B5EF4-FFF2-40B4-BE49-F238E27FC236}">
                <a16:creationId xmlns:a16="http://schemas.microsoft.com/office/drawing/2014/main" id="{C7B915EB-6372-48FA-B8D4-B2E15DAFEE63}"/>
              </a:ext>
            </a:extLst>
          </p:cNvPr>
          <p:cNvSpPr txBox="1"/>
          <p:nvPr/>
        </p:nvSpPr>
        <p:spPr>
          <a:xfrm>
            <a:off x="6004846" y="3933055"/>
            <a:ext cx="3168352" cy="338554"/>
          </a:xfrm>
          <a:prstGeom prst="rect">
            <a:avLst/>
          </a:prstGeom>
          <a:noFill/>
        </p:spPr>
        <p:txBody>
          <a:bodyPr wrap="square">
            <a:spAutoFit/>
          </a:bodyPr>
          <a:lstStyle/>
          <a:p>
            <a:r>
              <a:rPr lang="en-GB" sz="1600" b="0" i="1" dirty="0">
                <a:latin typeface="FrutigerLTCom-Italic"/>
              </a:rPr>
              <a:t>White striping in US</a:t>
            </a:r>
            <a:r>
              <a:rPr lang="en-GB" sz="1600" b="0" u="none" strike="noStrike" baseline="0" dirty="0">
                <a:latin typeface="FrutigerLTCom-Italic"/>
              </a:rPr>
              <a:t> </a:t>
            </a:r>
            <a:r>
              <a:rPr lang="en-GB" sz="1600" b="0" i="1" u="none" strike="noStrike" baseline="0" dirty="0">
                <a:latin typeface="FrutigerLTCom-Italic"/>
              </a:rPr>
              <a:t>chicken breast</a:t>
            </a:r>
            <a:endParaRPr lang="en-GB" sz="1600" dirty="0"/>
          </a:p>
        </p:txBody>
      </p:sp>
    </p:spTree>
    <p:extLst>
      <p:ext uri="{BB962C8B-B14F-4D97-AF65-F5344CB8AC3E}">
        <p14:creationId xmlns:p14="http://schemas.microsoft.com/office/powerpoint/2010/main" val="17233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28573DA-363D-4AD9-94AD-1CE8AF199ABF}"/>
              </a:ext>
            </a:extLst>
          </p:cNvPr>
          <p:cNvGrpSpPr/>
          <p:nvPr/>
        </p:nvGrpSpPr>
        <p:grpSpPr>
          <a:xfrm>
            <a:off x="-36512" y="0"/>
            <a:ext cx="10319476" cy="6858000"/>
            <a:chOff x="0" y="0"/>
            <a:chExt cx="10319476" cy="6858000"/>
          </a:xfrm>
        </p:grpSpPr>
        <p:pic>
          <p:nvPicPr>
            <p:cNvPr id="5" name="Picture 4" descr="A close-up of a foot&#10;&#10;Description automatically generated with low confidence">
              <a:extLst>
                <a:ext uri="{FF2B5EF4-FFF2-40B4-BE49-F238E27FC236}">
                  <a16:creationId xmlns:a16="http://schemas.microsoft.com/office/drawing/2014/main" id="{10CDF2A1-4737-47AF-B076-16812C982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19476" cy="6858000"/>
            </a:xfrm>
            <a:prstGeom prst="rect">
              <a:avLst/>
            </a:prstGeom>
          </p:spPr>
        </p:pic>
        <p:cxnSp>
          <p:nvCxnSpPr>
            <p:cNvPr id="3" name="Straight Arrow Connector 2">
              <a:extLst>
                <a:ext uri="{FF2B5EF4-FFF2-40B4-BE49-F238E27FC236}">
                  <a16:creationId xmlns:a16="http://schemas.microsoft.com/office/drawing/2014/main" id="{098B2CB0-51ED-4303-9835-3EF7AB6B080B}"/>
                </a:ext>
              </a:extLst>
            </p:cNvPr>
            <p:cNvCxnSpPr>
              <a:cxnSpLocks/>
            </p:cNvCxnSpPr>
            <p:nvPr/>
          </p:nvCxnSpPr>
          <p:spPr>
            <a:xfrm>
              <a:off x="1835696" y="4392024"/>
              <a:ext cx="787716" cy="556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DFA317-CC07-4B72-8A73-EC6B8834B7B9}"/>
                </a:ext>
              </a:extLst>
            </p:cNvPr>
            <p:cNvCxnSpPr>
              <a:cxnSpLocks/>
            </p:cNvCxnSpPr>
            <p:nvPr/>
          </p:nvCxnSpPr>
          <p:spPr>
            <a:xfrm>
              <a:off x="1835696" y="4293096"/>
              <a:ext cx="1872208"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407C967B-CA06-4C2D-A172-FA5E4423A81A}"/>
                </a:ext>
              </a:extLst>
            </p:cNvPr>
            <p:cNvSpPr txBox="1">
              <a:spLocks/>
            </p:cNvSpPr>
            <p:nvPr/>
          </p:nvSpPr>
          <p:spPr>
            <a:xfrm>
              <a:off x="395536" y="4077072"/>
              <a:ext cx="2262455"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500" dirty="0">
                  <a:latin typeface="Frutiger LT Com 45 Light" panose="020B0403030504020204" pitchFamily="34" charset="77"/>
                </a:rPr>
                <a:t>White striping</a:t>
              </a:r>
            </a:p>
          </p:txBody>
        </p:sp>
      </p:grpSp>
      <p:sp>
        <p:nvSpPr>
          <p:cNvPr id="6" name="Title 1">
            <a:extLst>
              <a:ext uri="{FF2B5EF4-FFF2-40B4-BE49-F238E27FC236}">
                <a16:creationId xmlns:a16="http://schemas.microsoft.com/office/drawing/2014/main" id="{EB0DFDE4-0953-45C8-8AF5-712AA9CE2D87}"/>
              </a:ext>
            </a:extLst>
          </p:cNvPr>
          <p:cNvSpPr>
            <a:spLocks noGrp="1"/>
          </p:cNvSpPr>
          <p:nvPr>
            <p:ph type="title"/>
          </p:nvPr>
        </p:nvSpPr>
        <p:spPr>
          <a:xfrm>
            <a:off x="323528" y="64459"/>
            <a:ext cx="3233245" cy="601067"/>
          </a:xfrm>
        </p:spPr>
        <p:txBody>
          <a:bodyPr anchor="b">
            <a:noAutofit/>
          </a:bodyPr>
          <a:lstStyle/>
          <a:p>
            <a:r>
              <a:rPr lang="en-GB" sz="3200" b="1"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White striping</a:t>
            </a:r>
          </a:p>
        </p:txBody>
      </p:sp>
      <p:sp>
        <p:nvSpPr>
          <p:cNvPr id="7" name="Content Placeholder 8">
            <a:extLst>
              <a:ext uri="{FF2B5EF4-FFF2-40B4-BE49-F238E27FC236}">
                <a16:creationId xmlns:a16="http://schemas.microsoft.com/office/drawing/2014/main" id="{568EF562-4274-4A03-B0D9-6335C6236716}"/>
              </a:ext>
            </a:extLst>
          </p:cNvPr>
          <p:cNvSpPr>
            <a:spLocks noGrp="1"/>
          </p:cNvSpPr>
          <p:nvPr>
            <p:ph idx="1"/>
          </p:nvPr>
        </p:nvSpPr>
        <p:spPr>
          <a:xfrm>
            <a:off x="4247456" y="5572962"/>
            <a:ext cx="3096141" cy="1166063"/>
          </a:xfrm>
        </p:spPr>
        <p:txBody>
          <a:bodyPr anchor="t">
            <a:normAutofit/>
          </a:bodyPr>
          <a:lstStyle/>
          <a:p>
            <a:pPr marL="0" indent="0">
              <a:lnSpc>
                <a:spcPct val="130000"/>
              </a:lnSpc>
              <a:buNone/>
            </a:pPr>
            <a:r>
              <a:rPr lang="en-US" sz="1500" dirty="0">
                <a:latin typeface="Frutiger LT Com 45 Light" panose="020B0403030504020204" pitchFamily="34" charset="77"/>
              </a:rPr>
              <a:t>Standard intensive chicken breast</a:t>
            </a:r>
          </a:p>
        </p:txBody>
      </p:sp>
      <p:sp>
        <p:nvSpPr>
          <p:cNvPr id="8" name="Content Placeholder 8">
            <a:extLst>
              <a:ext uri="{FF2B5EF4-FFF2-40B4-BE49-F238E27FC236}">
                <a16:creationId xmlns:a16="http://schemas.microsoft.com/office/drawing/2014/main" id="{0173A8C6-F0F9-4F9B-A96E-A438B7D56E27}"/>
              </a:ext>
            </a:extLst>
          </p:cNvPr>
          <p:cNvSpPr txBox="1">
            <a:spLocks/>
          </p:cNvSpPr>
          <p:nvPr/>
        </p:nvSpPr>
        <p:spPr>
          <a:xfrm>
            <a:off x="395931" y="804226"/>
            <a:ext cx="3960045" cy="2071934"/>
          </a:xfrm>
          <a:prstGeom prst="rect">
            <a:avLst/>
          </a:prstGeom>
        </p:spPr>
        <p:txBody>
          <a:bodyPr vert="horz" lIns="68580" tIns="34290" rIns="68580" bIns="3429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60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Why does it happen?</a:t>
            </a:r>
          </a:p>
          <a:p>
            <a:pPr marL="0" indent="0">
              <a:lnSpc>
                <a:spcPct val="130000"/>
              </a:lnSpc>
              <a:buNone/>
            </a:pPr>
            <a:r>
              <a:rPr lang="en-US" sz="5600" b="0" dirty="0">
                <a:latin typeface="Frutiger LT Com 45 Light" panose="020B0403030504020204" pitchFamily="34" charset="77"/>
              </a:rPr>
              <a:t>This “muscle myopathy” is common in bought chicken breasts.</a:t>
            </a:r>
          </a:p>
          <a:p>
            <a:pPr marL="0" indent="0">
              <a:lnSpc>
                <a:spcPct val="130000"/>
              </a:lnSpc>
              <a:buNone/>
            </a:pPr>
            <a:r>
              <a:rPr lang="en-US" sz="5600" b="0" dirty="0">
                <a:latin typeface="Frutiger LT Com 45 Light" panose="020B0403030504020204" pitchFamily="34" charset="77"/>
              </a:rPr>
              <a:t>It is a side effect of fast growth.</a:t>
            </a:r>
          </a:p>
          <a:p>
            <a:pPr marL="0" indent="0">
              <a:lnSpc>
                <a:spcPct val="130000"/>
              </a:lnSpc>
              <a:buNone/>
            </a:pPr>
            <a:r>
              <a:rPr lang="en-US" sz="5600" b="0" dirty="0">
                <a:latin typeface="Frutiger LT Com 45 Light" panose="020B0403030504020204" pitchFamily="34" charset="77"/>
              </a:rPr>
              <a:t>The muscle can grow too fast for its blood supply.</a:t>
            </a:r>
          </a:p>
          <a:p>
            <a:pPr marL="0" indent="0">
              <a:lnSpc>
                <a:spcPct val="130000"/>
              </a:lnSpc>
              <a:buNone/>
            </a:pPr>
            <a:r>
              <a:rPr lang="en-US" sz="5600" b="0" dirty="0">
                <a:latin typeface="Frutiger LT Com 45 Light" panose="020B0403030504020204" pitchFamily="34" charset="77"/>
              </a:rPr>
              <a:t>Some muscle </a:t>
            </a:r>
            <a:r>
              <a:rPr lang="en-US" sz="5600" b="0" dirty="0" err="1">
                <a:latin typeface="Frutiger LT Com 45 Light" panose="020B0403030504020204" pitchFamily="34" charset="77"/>
              </a:rPr>
              <a:t>fibres</a:t>
            </a:r>
            <a:r>
              <a:rPr lang="en-US" sz="5600" b="0" dirty="0">
                <a:latin typeface="Frutiger LT Com 45 Light" panose="020B0403030504020204" pitchFamily="34" charset="77"/>
              </a:rPr>
              <a:t> don’t get enough oxygen. </a:t>
            </a:r>
          </a:p>
          <a:p>
            <a:pPr marL="0" indent="0">
              <a:lnSpc>
                <a:spcPct val="130000"/>
              </a:lnSpc>
              <a:buNone/>
            </a:pPr>
            <a:r>
              <a:rPr lang="en-US" sz="5600" b="0" dirty="0">
                <a:latin typeface="Frutiger LT Com 45 Light" panose="020B0403030504020204" pitchFamily="34" charset="77"/>
              </a:rPr>
              <a:t>They degenerate or die, turning into                    fat and connective tissue.</a:t>
            </a:r>
          </a:p>
          <a:p>
            <a:pPr marL="0" indent="0">
              <a:lnSpc>
                <a:spcPct val="130000"/>
              </a:lnSpc>
              <a:buNone/>
            </a:pPr>
            <a:r>
              <a:rPr lang="en-US" sz="5600" b="0" dirty="0">
                <a:latin typeface="Frutiger LT Com 45 Light" panose="020B0403030504020204" pitchFamily="34" charset="77"/>
              </a:rPr>
              <a:t>You can see this as a white stripe.</a:t>
            </a:r>
          </a:p>
          <a:p>
            <a:pPr marL="0" indent="0">
              <a:lnSpc>
                <a:spcPct val="130000"/>
              </a:lnSpc>
              <a:buNone/>
            </a:pPr>
            <a:endParaRPr lang="en-US" sz="1500" b="0" dirty="0">
              <a:latin typeface="Frutiger LT Com 45 Light" panose="020B0403030504020204" pitchFamily="34" charset="77"/>
            </a:endParaRPr>
          </a:p>
        </p:txBody>
      </p:sp>
      <p:sp>
        <p:nvSpPr>
          <p:cNvPr id="9" name="Content Placeholder 8">
            <a:extLst>
              <a:ext uri="{FF2B5EF4-FFF2-40B4-BE49-F238E27FC236}">
                <a16:creationId xmlns:a16="http://schemas.microsoft.com/office/drawing/2014/main" id="{7E8EC3E3-6B71-424A-919B-0864351156D9}"/>
              </a:ext>
            </a:extLst>
          </p:cNvPr>
          <p:cNvSpPr txBox="1">
            <a:spLocks/>
          </p:cNvSpPr>
          <p:nvPr/>
        </p:nvSpPr>
        <p:spPr>
          <a:xfrm>
            <a:off x="6551713" y="4084059"/>
            <a:ext cx="205273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many stripes can you see?</a:t>
            </a:r>
          </a:p>
          <a:p>
            <a:pPr marL="0" indent="0">
              <a:lnSpc>
                <a:spcPct val="130000"/>
              </a:lnSpc>
              <a:buNone/>
            </a:pPr>
            <a:r>
              <a:rPr lang="en-US" sz="1400" b="0" dirty="0">
                <a:latin typeface="Frutiger LT Com 45 Light" panose="020B0403030504020204" pitchFamily="34" charset="77"/>
              </a:rPr>
              <a:t>Up to 30?</a:t>
            </a:r>
          </a:p>
        </p:txBody>
      </p:sp>
    </p:spTree>
    <p:extLst>
      <p:ext uri="{BB962C8B-B14F-4D97-AF65-F5344CB8AC3E}">
        <p14:creationId xmlns:p14="http://schemas.microsoft.com/office/powerpoint/2010/main" val="315084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E33C1-3A0D-48F9-866A-3F5A1F6E6BD5}"/>
              </a:ext>
            </a:extLst>
          </p:cNvPr>
          <p:cNvSpPr/>
          <p:nvPr/>
        </p:nvSpPr>
        <p:spPr>
          <a:xfrm>
            <a:off x="323528" y="332656"/>
            <a:ext cx="7128792" cy="341055"/>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Selective breeding of chickens for meat?</a:t>
            </a:r>
          </a:p>
        </p:txBody>
      </p:sp>
      <p:sp>
        <p:nvSpPr>
          <p:cNvPr id="10" name="Rectangle 9">
            <a:extLst>
              <a:ext uri="{FF2B5EF4-FFF2-40B4-BE49-F238E27FC236}">
                <a16:creationId xmlns:a16="http://schemas.microsoft.com/office/drawing/2014/main" id="{BA1789DF-EB0F-47C7-BBB7-6B72AB87FDD3}"/>
              </a:ext>
            </a:extLst>
          </p:cNvPr>
          <p:cNvSpPr/>
          <p:nvPr/>
        </p:nvSpPr>
        <p:spPr>
          <a:xfrm>
            <a:off x="323528" y="814262"/>
            <a:ext cx="5472608" cy="2493118"/>
          </a:xfrm>
          <a:prstGeom prst="rect">
            <a:avLst/>
          </a:prstGeom>
        </p:spPr>
        <p:txBody>
          <a:bodyPr wrap="square">
            <a:spAutoFit/>
          </a:bodyPr>
          <a:lstStyle/>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Egg-laying hens and meat chickens have been bred from the same species.</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Hens have been selectively bred to lay lots of eggs. </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Meat chickens have been selectively bred to grow very fast:</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So they eat less food</a:t>
            </a:r>
          </a:p>
          <a:p>
            <a:pPr marL="914400" lvl="1" indent="-457200">
              <a:lnSpc>
                <a:spcPct val="107000"/>
              </a:lnSpc>
              <a:spcBef>
                <a:spcPts val="0"/>
              </a:spcBef>
              <a:spcAft>
                <a:spcPts val="120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To produce cheaper chicken.</a:t>
            </a:r>
          </a:p>
        </p:txBody>
      </p:sp>
      <p:pic>
        <p:nvPicPr>
          <p:cNvPr id="5" name="Picture 4" descr="A bird sitting on top of a chicken&#10;&#10;Description automatically generated">
            <a:extLst>
              <a:ext uri="{FF2B5EF4-FFF2-40B4-BE49-F238E27FC236}">
                <a16:creationId xmlns:a16="http://schemas.microsoft.com/office/drawing/2014/main" id="{1ED5FCBF-5907-4BC1-9192-D1E82F1F6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814262"/>
            <a:ext cx="2843808" cy="2132856"/>
          </a:xfrm>
          <a:prstGeom prst="rect">
            <a:avLst/>
          </a:prstGeom>
        </p:spPr>
      </p:pic>
      <p:sp>
        <p:nvSpPr>
          <p:cNvPr id="6" name="Rectangle 5">
            <a:extLst>
              <a:ext uri="{FF2B5EF4-FFF2-40B4-BE49-F238E27FC236}">
                <a16:creationId xmlns:a16="http://schemas.microsoft.com/office/drawing/2014/main" id="{3D3D2DAA-C25B-4DA0-9649-E69DDD680CF5}"/>
              </a:ext>
            </a:extLst>
          </p:cNvPr>
          <p:cNvSpPr/>
          <p:nvPr/>
        </p:nvSpPr>
        <p:spPr>
          <a:xfrm>
            <a:off x="328990" y="3501008"/>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would you breed a chicken to grow faster?</a:t>
            </a:r>
          </a:p>
        </p:txBody>
      </p:sp>
      <p:sp>
        <p:nvSpPr>
          <p:cNvPr id="8" name="Rectangle 7">
            <a:extLst>
              <a:ext uri="{FF2B5EF4-FFF2-40B4-BE49-F238E27FC236}">
                <a16:creationId xmlns:a16="http://schemas.microsoft.com/office/drawing/2014/main" id="{6A3EC761-FCEC-486C-93DD-6F5751748401}"/>
              </a:ext>
            </a:extLst>
          </p:cNvPr>
          <p:cNvSpPr/>
          <p:nvPr/>
        </p:nvSpPr>
        <p:spPr>
          <a:xfrm>
            <a:off x="323528" y="3966456"/>
            <a:ext cx="8136904" cy="707117"/>
          </a:xfrm>
          <a:prstGeom prst="rect">
            <a:avLst/>
          </a:prstGeom>
        </p:spPr>
        <p:txBody>
          <a:bodyPr wrap="square">
            <a:spAutoFit/>
          </a:bodyPr>
          <a:lstStyle/>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Choose the chickens which grow fastest to breed from.</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Repeat this over many generations.</a:t>
            </a:r>
          </a:p>
        </p:txBody>
      </p:sp>
      <p:sp>
        <p:nvSpPr>
          <p:cNvPr id="9" name="Rectangle 8">
            <a:extLst>
              <a:ext uri="{FF2B5EF4-FFF2-40B4-BE49-F238E27FC236}">
                <a16:creationId xmlns:a16="http://schemas.microsoft.com/office/drawing/2014/main" id="{C50CE7B7-64A0-41CE-B66F-3F29B1C02C00}"/>
              </a:ext>
            </a:extLst>
          </p:cNvPr>
          <p:cNvSpPr/>
          <p:nvPr/>
        </p:nvSpPr>
        <p:spPr>
          <a:xfrm>
            <a:off x="323528" y="4837783"/>
            <a:ext cx="6480720" cy="604846"/>
          </a:xfrm>
          <a:prstGeom prst="rect">
            <a:avLst/>
          </a:prstGeom>
        </p:spPr>
        <p:txBody>
          <a:bodyPr wrap="square">
            <a:spAutoFit/>
          </a:bodyPr>
          <a:lstStyle/>
          <a:p>
            <a:pPr>
              <a:lnSpc>
                <a:spcPct val="107000"/>
              </a:lnSpc>
              <a:spcBef>
                <a:spcPts val="200"/>
              </a:spcBef>
              <a:spcAft>
                <a:spcPts val="0"/>
              </a:spcAft>
            </a:pPr>
            <a:r>
              <a:rPr lang="en-GB" sz="1600" i="1" dirty="0">
                <a:latin typeface="Frutiger LT Com 45 Light" panose="020B0403030504020204" pitchFamily="34" charset="0"/>
                <a:ea typeface="Times New Roman" panose="02020603050405020304" pitchFamily="18" charset="0"/>
                <a:cs typeface="Times New Roman" panose="02020603050405020304" pitchFamily="18" charset="0"/>
              </a:rPr>
              <a:t>Modern selective breeding is more complicated than this. Several different characteristics and genes are selected for.</a:t>
            </a:r>
          </a:p>
        </p:txBody>
      </p:sp>
      <p:sp>
        <p:nvSpPr>
          <p:cNvPr id="11" name="TextBox 10">
            <a:extLst>
              <a:ext uri="{FF2B5EF4-FFF2-40B4-BE49-F238E27FC236}">
                <a16:creationId xmlns:a16="http://schemas.microsoft.com/office/drawing/2014/main" id="{BBC64A9E-8F25-41C9-928E-6BF59ACBD8E7}"/>
              </a:ext>
            </a:extLst>
          </p:cNvPr>
          <p:cNvSpPr txBox="1"/>
          <p:nvPr/>
        </p:nvSpPr>
        <p:spPr>
          <a:xfrm>
            <a:off x="7993676" y="2936428"/>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Tree>
    <p:extLst>
      <p:ext uri="{BB962C8B-B14F-4D97-AF65-F5344CB8AC3E}">
        <p14:creationId xmlns:p14="http://schemas.microsoft.com/office/powerpoint/2010/main" val="5199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bldLvl="2"/>
      <p:bldP spid="6" grpId="0"/>
      <p:bldP spid="8"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E33C1-3A0D-48F9-866A-3F5A1F6E6BD5}"/>
              </a:ext>
            </a:extLst>
          </p:cNvPr>
          <p:cNvSpPr/>
          <p:nvPr/>
        </p:nvSpPr>
        <p:spPr>
          <a:xfrm>
            <a:off x="323528" y="332656"/>
            <a:ext cx="7632848" cy="920124"/>
          </a:xfrm>
          <a:prstGeom prst="rect">
            <a:avLst/>
          </a:prstGeom>
        </p:spPr>
        <p:txBody>
          <a:bodyPr wrap="square">
            <a:spAutoFit/>
          </a:bodyPr>
          <a:lstStyle/>
          <a:p>
            <a:pPr>
              <a:lnSpc>
                <a:spcPct val="107000"/>
              </a:lnSpc>
              <a:spcBef>
                <a:spcPts val="200"/>
              </a:spcBef>
              <a:spcAft>
                <a:spcPts val="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is the effect on the chicken?</a:t>
            </a:r>
          </a:p>
          <a:p>
            <a:pPr>
              <a:lnSpc>
                <a:spcPct val="107000"/>
              </a:lnSpc>
              <a:spcBef>
                <a:spcPts val="200"/>
              </a:spcBef>
              <a:spcAft>
                <a:spcPts val="0"/>
              </a:spcAft>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a:p>
            <a:pPr marL="914400" lvl="1" indent="-457200">
              <a:lnSpc>
                <a:spcPct val="107000"/>
              </a:lnSpc>
              <a:spcBef>
                <a:spcPts val="200"/>
              </a:spcBef>
              <a:spcAft>
                <a:spcPts val="0"/>
              </a:spcAft>
              <a:buFont typeface="+mj-lt"/>
              <a:buAutoNum type="alphaLcParenR"/>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50A3C00-8592-47D7-83D6-5FC9496AE8EE}"/>
              </a:ext>
            </a:extLst>
          </p:cNvPr>
          <p:cNvSpPr/>
          <p:nvPr/>
        </p:nvSpPr>
        <p:spPr>
          <a:xfrm>
            <a:off x="266378" y="2580462"/>
            <a:ext cx="8194054" cy="264873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Film link</a:t>
            </a:r>
          </a:p>
          <a:p>
            <a:r>
              <a:rPr lang="en-GB" sz="1600" dirty="0">
                <a:latin typeface="Frutiger LT Com 45 Light" panose="020B0403030504020204" pitchFamily="34" charset="0"/>
              </a:rPr>
              <a:t>3-minute sequence on intensive chicken farming and its alternatives:</a:t>
            </a:r>
            <a:endParaRPr lang="en-GB" sz="1600" b="0" dirty="0">
              <a:latin typeface="Frutiger LT Com 45 Light" panose="020B0403030504020204" pitchFamily="34" charset="0"/>
              <a:hlinkClick r:id="rId3" tooltip="https://www.youtube.com/watch?v=-yp-l5h3kmg&amp;t=9m43s"/>
            </a:endParaRPr>
          </a:p>
          <a:p>
            <a:r>
              <a:rPr lang="en-GB" sz="1600" b="0" dirty="0">
                <a:latin typeface="Frutiger LT Com 45 Light" panose="020B0403030504020204" pitchFamily="34" charset="0"/>
                <a:hlinkClick r:id="rId3" tooltip="https://www.youtube.com/watch?v=-yp-l5h3kmg&amp;t=9m43s"/>
              </a:rPr>
              <a:t>https://www.youtube.com/watch?v=-yP-L5H3KMg&amp;t=9m44s</a:t>
            </a:r>
            <a:endParaRPr lang="en-GB" sz="1600" b="0" dirty="0">
              <a:latin typeface="Frutiger LT Com 45 Light" panose="020B0403030504020204" pitchFamily="34" charset="0"/>
            </a:endParaRPr>
          </a:p>
          <a:p>
            <a:endParaRPr lang="en-GB" sz="1600" dirty="0">
              <a:latin typeface="Frutiger LT Com 45 Light" panose="020B0403030504020204" pitchFamily="34" charset="0"/>
            </a:endParaRPr>
          </a:p>
          <a:p>
            <a:r>
              <a:rPr lang="en-GB" sz="1600" dirty="0">
                <a:latin typeface="Frutiger LT Com 45 Light" panose="020B0403030504020204" pitchFamily="34" charset="0"/>
              </a:rPr>
              <a:t>Chicken sequence finishes at 12m54s after about 3 minutes. You will need to stop it then. This film link is programmed to start 9m44s into a longer film about intensive farming and its alternatives.</a:t>
            </a:r>
          </a:p>
          <a:p>
            <a:endParaRPr lang="en-GB" sz="1600" dirty="0">
              <a:latin typeface="Frutiger LT Com 45 Light" panose="020B0403030504020204" pitchFamily="34" charset="0"/>
            </a:endParaRPr>
          </a:p>
          <a:p>
            <a:r>
              <a:rPr lang="en-GB" sz="1600" dirty="0">
                <a:latin typeface="Frutiger LT Com 45 Light" panose="020B0403030504020204" pitchFamily="34" charset="0"/>
              </a:rPr>
              <a:t>Note to teacher: Leave out if film </a:t>
            </a:r>
            <a:r>
              <a:rPr lang="en-GB" sz="1600" i="1" dirty="0">
                <a:latin typeface="Frutiger LT Com 45 Light" panose="020B0403030504020204" pitchFamily="34" charset="0"/>
              </a:rPr>
              <a:t>Farm Animals &amp; Us 2 </a:t>
            </a:r>
            <a:r>
              <a:rPr lang="en-GB" sz="1600" dirty="0">
                <a:latin typeface="Frutiger LT Com 45 Light" panose="020B0403030504020204" pitchFamily="34" charset="0"/>
              </a:rPr>
              <a:t>has been shown already. A range of alternative film choice links are in PowerPoint notes attached to this slide</a:t>
            </a:r>
            <a:r>
              <a:rPr lang="en-GB" sz="1600" i="1" dirty="0">
                <a:latin typeface="Frutiger LT Com 45 Light" panose="020B0403030504020204" pitchFamily="34" charset="0"/>
              </a:rPr>
              <a:t>.</a:t>
            </a:r>
            <a:endPar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endParaRPr>
          </a:p>
        </p:txBody>
      </p:sp>
      <p:pic>
        <p:nvPicPr>
          <p:cNvPr id="8" name="Picture 7" descr="A picture containing animal, sitting, bird, small&#10;&#10;Description automatically generated">
            <a:extLst>
              <a:ext uri="{FF2B5EF4-FFF2-40B4-BE49-F238E27FC236}">
                <a16:creationId xmlns:a16="http://schemas.microsoft.com/office/drawing/2014/main" id="{532EA31E-F7DF-46CE-89AD-BB0FCA20A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224" y="0"/>
            <a:ext cx="2871316" cy="2153487"/>
          </a:xfrm>
          <a:prstGeom prst="rect">
            <a:avLst/>
          </a:prstGeom>
        </p:spPr>
      </p:pic>
      <p:sp>
        <p:nvSpPr>
          <p:cNvPr id="9" name="Rectangle 8">
            <a:extLst>
              <a:ext uri="{FF2B5EF4-FFF2-40B4-BE49-F238E27FC236}">
                <a16:creationId xmlns:a16="http://schemas.microsoft.com/office/drawing/2014/main" id="{30839923-3D40-4FAB-80E9-1F150E6B411D}"/>
              </a:ext>
            </a:extLst>
          </p:cNvPr>
          <p:cNvSpPr/>
          <p:nvPr/>
        </p:nvSpPr>
        <p:spPr>
          <a:xfrm>
            <a:off x="266378" y="922176"/>
            <a:ext cx="7632848" cy="1787477"/>
          </a:xfrm>
          <a:prstGeom prst="rect">
            <a:avLst/>
          </a:prstGeom>
        </p:spPr>
        <p:txBody>
          <a:bodyPr wrap="square">
            <a:spAutoFit/>
          </a:bodyPr>
          <a:lstStyle/>
          <a:p>
            <a:pPr>
              <a:lnSpc>
                <a:spcPct val="107000"/>
              </a:lnSpc>
              <a:spcBef>
                <a:spcPts val="200"/>
              </a:spcBef>
              <a:spcAft>
                <a:spcPts val="0"/>
              </a:spcAft>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Fast growing chickens may suffer from:</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difficulty standing and walking</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chronic heart failure</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severe fatigue</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muscle abnormalities like white striping</a:t>
            </a:r>
          </a:p>
          <a:p>
            <a:pPr marL="914400" lvl="1" indent="-457200">
              <a:lnSpc>
                <a:spcPct val="107000"/>
              </a:lnSpc>
              <a:spcBef>
                <a:spcPts val="200"/>
              </a:spcBef>
              <a:spcAft>
                <a:spcPts val="0"/>
              </a:spcAft>
              <a:buFont typeface="+mj-lt"/>
              <a:buAutoNum type="alphaLcParenR"/>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5371EE5-BC06-4FE1-A135-79BD98E4B84B}"/>
              </a:ext>
            </a:extLst>
          </p:cNvPr>
          <p:cNvSpPr txBox="1"/>
          <p:nvPr/>
        </p:nvSpPr>
        <p:spPr>
          <a:xfrm>
            <a:off x="8375991" y="2149493"/>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Tree>
    <p:extLst>
      <p:ext uri="{BB962C8B-B14F-4D97-AF65-F5344CB8AC3E}">
        <p14:creationId xmlns:p14="http://schemas.microsoft.com/office/powerpoint/2010/main" val="12579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small, bird, standing&#10;&#10;Description automatically generated">
            <a:extLst>
              <a:ext uri="{FF2B5EF4-FFF2-40B4-BE49-F238E27FC236}">
                <a16:creationId xmlns:a16="http://schemas.microsoft.com/office/drawing/2014/main" id="{F0D8003E-51CF-4E6C-89E5-D807FFBB2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492896"/>
            <a:ext cx="2843808" cy="2132856"/>
          </a:xfrm>
          <a:prstGeom prst="rect">
            <a:avLst/>
          </a:prstGeom>
        </p:spPr>
      </p:pic>
      <p:pic>
        <p:nvPicPr>
          <p:cNvPr id="5" name="Picture 4" descr="A picture containing bird, sitting, small, standing&#10;&#10;Description automatically generated">
            <a:extLst>
              <a:ext uri="{FF2B5EF4-FFF2-40B4-BE49-F238E27FC236}">
                <a16:creationId xmlns:a16="http://schemas.microsoft.com/office/drawing/2014/main" id="{0FD98043-402C-4F71-BA9C-ED2218737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2492896"/>
            <a:ext cx="2843808" cy="2132856"/>
          </a:xfrm>
          <a:prstGeom prst="rect">
            <a:avLst/>
          </a:prstGeom>
        </p:spPr>
      </p:pic>
      <p:pic>
        <p:nvPicPr>
          <p:cNvPr id="7" name="Picture 6" descr="A bird sitting on top of a chicken&#10;&#10;Description automatically generated">
            <a:extLst>
              <a:ext uri="{FF2B5EF4-FFF2-40B4-BE49-F238E27FC236}">
                <a16:creationId xmlns:a16="http://schemas.microsoft.com/office/drawing/2014/main" id="{660CC523-DA3B-43D2-9585-077384AC6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291" y="2492896"/>
            <a:ext cx="2843808" cy="2132856"/>
          </a:xfrm>
          <a:prstGeom prst="rect">
            <a:avLst/>
          </a:prstGeom>
        </p:spPr>
      </p:pic>
      <p:pic>
        <p:nvPicPr>
          <p:cNvPr id="9" name="Picture 8" descr="A bird sitting on top of a chicken&#10;&#10;Description automatically generated">
            <a:extLst>
              <a:ext uri="{FF2B5EF4-FFF2-40B4-BE49-F238E27FC236}">
                <a16:creationId xmlns:a16="http://schemas.microsoft.com/office/drawing/2014/main" id="{EBD5BF93-6B19-4E89-B783-05993538A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752528"/>
            <a:ext cx="2843808" cy="2132856"/>
          </a:xfrm>
          <a:prstGeom prst="rect">
            <a:avLst/>
          </a:prstGeom>
        </p:spPr>
      </p:pic>
      <p:pic>
        <p:nvPicPr>
          <p:cNvPr id="11" name="Picture 10" descr="A bird sitting on top of a chicken&#10;&#10;Description automatically generated">
            <a:extLst>
              <a:ext uri="{FF2B5EF4-FFF2-40B4-BE49-F238E27FC236}">
                <a16:creationId xmlns:a16="http://schemas.microsoft.com/office/drawing/2014/main" id="{AC525CE2-654C-45F3-BCCA-FA28D0F17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6" y="4742326"/>
            <a:ext cx="2843808" cy="2132856"/>
          </a:xfrm>
          <a:prstGeom prst="rect">
            <a:avLst/>
          </a:prstGeom>
        </p:spPr>
      </p:pic>
      <p:pic>
        <p:nvPicPr>
          <p:cNvPr id="13" name="Picture 12" descr="A picture containing animal, sitting, bird, small&#10;&#10;Description automatically generated">
            <a:extLst>
              <a:ext uri="{FF2B5EF4-FFF2-40B4-BE49-F238E27FC236}">
                <a16:creationId xmlns:a16="http://schemas.microsoft.com/office/drawing/2014/main" id="{53CE8EEC-CB08-4578-BF1B-A4A580BC8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7188" y="4731896"/>
            <a:ext cx="2871316" cy="2153487"/>
          </a:xfrm>
          <a:prstGeom prst="rect">
            <a:avLst/>
          </a:prstGeom>
        </p:spPr>
      </p:pic>
      <p:sp>
        <p:nvSpPr>
          <p:cNvPr id="8" name="Rectangle 7">
            <a:extLst>
              <a:ext uri="{FF2B5EF4-FFF2-40B4-BE49-F238E27FC236}">
                <a16:creationId xmlns:a16="http://schemas.microsoft.com/office/drawing/2014/main" id="{AA16D422-F9FD-4706-A847-65F7C56B56DF}"/>
              </a:ext>
            </a:extLst>
          </p:cNvPr>
          <p:cNvSpPr/>
          <p:nvPr/>
        </p:nvSpPr>
        <p:spPr>
          <a:xfrm>
            <a:off x="179512" y="692696"/>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are the advantages and disadvantages of intensive chicken production?</a:t>
            </a:r>
          </a:p>
        </p:txBody>
      </p:sp>
      <p:sp>
        <p:nvSpPr>
          <p:cNvPr id="10" name="Rectangle 9">
            <a:extLst>
              <a:ext uri="{FF2B5EF4-FFF2-40B4-BE49-F238E27FC236}">
                <a16:creationId xmlns:a16="http://schemas.microsoft.com/office/drawing/2014/main" id="{7F59C46B-5C0B-4FC3-A3F9-27D0400BC477}"/>
              </a:ext>
            </a:extLst>
          </p:cNvPr>
          <p:cNvSpPr/>
          <p:nvPr/>
        </p:nvSpPr>
        <p:spPr>
          <a:xfrm>
            <a:off x="179512" y="316537"/>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differences does selective breeding make to the chicken?</a:t>
            </a:r>
          </a:p>
        </p:txBody>
      </p:sp>
      <p:sp>
        <p:nvSpPr>
          <p:cNvPr id="12" name="TextBox 11">
            <a:extLst>
              <a:ext uri="{FF2B5EF4-FFF2-40B4-BE49-F238E27FC236}">
                <a16:creationId xmlns:a16="http://schemas.microsoft.com/office/drawing/2014/main" id="{0CDD438A-8F49-475E-8406-6998EDAA6E07}"/>
              </a:ext>
            </a:extLst>
          </p:cNvPr>
          <p:cNvSpPr txBox="1"/>
          <p:nvPr/>
        </p:nvSpPr>
        <p:spPr>
          <a:xfrm>
            <a:off x="8375991" y="2276872"/>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
        <p:nvSpPr>
          <p:cNvPr id="14" name="Rectangle 13">
            <a:extLst>
              <a:ext uri="{FF2B5EF4-FFF2-40B4-BE49-F238E27FC236}">
                <a16:creationId xmlns:a16="http://schemas.microsoft.com/office/drawing/2014/main" id="{62977ACB-CB0E-4E46-B2A7-7DD8A4E4A22C}"/>
              </a:ext>
            </a:extLst>
          </p:cNvPr>
          <p:cNvSpPr/>
          <p:nvPr/>
        </p:nvSpPr>
        <p:spPr>
          <a:xfrm>
            <a:off x="179512" y="1124744"/>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Which would you recommend people to buy?</a:t>
            </a:r>
          </a:p>
        </p:txBody>
      </p:sp>
    </p:spTree>
    <p:extLst>
      <p:ext uri="{BB962C8B-B14F-4D97-AF65-F5344CB8AC3E}">
        <p14:creationId xmlns:p14="http://schemas.microsoft.com/office/powerpoint/2010/main" val="14930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B6A62-4381-4A1A-99C9-D13862C52A51}"/>
              </a:ext>
            </a:extLst>
          </p:cNvPr>
          <p:cNvPicPr>
            <a:picLocks noChangeAspect="1"/>
          </p:cNvPicPr>
          <p:nvPr/>
        </p:nvPicPr>
        <p:blipFill rotWithShape="1">
          <a:blip r:embed="rId3"/>
          <a:srcRect l="27950" t="9401" r="37400" b="3800"/>
          <a:stretch/>
        </p:blipFill>
        <p:spPr>
          <a:xfrm>
            <a:off x="0" y="116632"/>
            <a:ext cx="4752528" cy="6696744"/>
          </a:xfrm>
          <a:prstGeom prst="rect">
            <a:avLst/>
          </a:prstGeom>
        </p:spPr>
      </p:pic>
      <p:sp>
        <p:nvSpPr>
          <p:cNvPr id="4" name="Rectangle 3">
            <a:extLst>
              <a:ext uri="{FF2B5EF4-FFF2-40B4-BE49-F238E27FC236}">
                <a16:creationId xmlns:a16="http://schemas.microsoft.com/office/drawing/2014/main" id="{8C631028-5613-4463-9804-DAD70F2E9B36}"/>
              </a:ext>
            </a:extLst>
          </p:cNvPr>
          <p:cNvSpPr/>
          <p:nvPr/>
        </p:nvSpPr>
        <p:spPr>
          <a:xfrm>
            <a:off x="4932040" y="836712"/>
            <a:ext cx="3708920" cy="2365712"/>
          </a:xfrm>
          <a:prstGeom prst="rect">
            <a:avLst/>
          </a:prstGeom>
        </p:spPr>
        <p:txBody>
          <a:bodyPr wrap="square">
            <a:spAutoFit/>
          </a:bodyPr>
          <a:lstStyle/>
          <a:p>
            <a:pPr>
              <a:lnSpc>
                <a:spcPct val="107000"/>
              </a:lnSpc>
              <a:spcBef>
                <a:spcPts val="200"/>
              </a:spcBef>
              <a:spcAft>
                <a:spcPts val="1200"/>
              </a:spcAft>
            </a:pPr>
            <a:r>
              <a:rPr lang="en-US" sz="1600" b="0" dirty="0">
                <a:latin typeface="Frutiger LT Com 55 Roman" panose="020B0602020204020204" pitchFamily="34" charset="0"/>
                <a:ea typeface="Times New Roman" panose="02020603050405020304" pitchFamily="18" charset="0"/>
                <a:cs typeface="Times New Roman" panose="02020603050405020304" pitchFamily="18" charset="0"/>
              </a:rPr>
              <a:t>This presentation shows the same chicken breasts as in the accompanying worksheet, but in this case you see the entire fillet.</a:t>
            </a:r>
          </a:p>
          <a:p>
            <a:pPr>
              <a:lnSpc>
                <a:spcPct val="107000"/>
              </a:lnSpc>
              <a:spcBef>
                <a:spcPts val="200"/>
              </a:spcBef>
              <a:spcAft>
                <a:spcPts val="1200"/>
              </a:spcAft>
            </a:pPr>
            <a:r>
              <a:rPr lang="en-US" sz="1600" b="0" dirty="0">
                <a:latin typeface="Frutiger LT Com 55 Roman" panose="020B0602020204020204" pitchFamily="34" charset="0"/>
                <a:ea typeface="Times New Roman" panose="02020603050405020304" pitchFamily="18" charset="0"/>
                <a:cs typeface="Times New Roman" panose="02020603050405020304" pitchFamily="18" charset="0"/>
              </a:rPr>
              <a:t>Expanded onto a full screen, you may be able to observe mild striping which was not clear in the printed version.</a:t>
            </a:r>
            <a:endParaRPr lang="en-GB" sz="1600" b="0" dirty="0">
              <a:latin typeface="Frutiger LT Com 55 Roman" panose="020B0602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B0EA7FD-5F67-4C2D-AB3C-05558007D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624" y="-56637"/>
            <a:ext cx="10293350" cy="6870013"/>
          </a:xfrm>
        </p:spPr>
      </p:pic>
      <p:sp>
        <p:nvSpPr>
          <p:cNvPr id="7" name="TextBox 6">
            <a:extLst>
              <a:ext uri="{FF2B5EF4-FFF2-40B4-BE49-F238E27FC236}">
                <a16:creationId xmlns:a16="http://schemas.microsoft.com/office/drawing/2014/main" id="{0885DD7E-BC85-4F02-96FD-CFC44C5246EE}"/>
              </a:ext>
            </a:extLst>
          </p:cNvPr>
          <p:cNvSpPr txBox="1"/>
          <p:nvPr/>
        </p:nvSpPr>
        <p:spPr>
          <a:xfrm>
            <a:off x="251520" y="5229200"/>
            <a:ext cx="4572000" cy="830997"/>
          </a:xfrm>
          <a:prstGeom prst="rect">
            <a:avLst/>
          </a:prstGeom>
          <a:noFill/>
        </p:spPr>
        <p:txBody>
          <a:bodyPr wrap="square">
            <a:spAutoFit/>
          </a:bodyPr>
          <a:lstStyle/>
          <a:p>
            <a:r>
              <a:rPr lang="en-GB" sz="2400" b="0" i="1" u="none" strike="noStrike" baseline="0" dirty="0">
                <a:latin typeface="FrutigerLTCom-Italic"/>
              </a:rPr>
              <a:t>A. Standard intensive chicken breast</a:t>
            </a:r>
            <a:endParaRPr lang="en-GB" dirty="0"/>
          </a:p>
        </p:txBody>
      </p:sp>
      <p:sp>
        <p:nvSpPr>
          <p:cNvPr id="11" name="Content Placeholder 8">
            <a:extLst>
              <a:ext uri="{FF2B5EF4-FFF2-40B4-BE49-F238E27FC236}">
                <a16:creationId xmlns:a16="http://schemas.microsoft.com/office/drawing/2014/main" id="{BFC20BF4-97BF-41D5-932A-8C7AF3A93710}"/>
              </a:ext>
            </a:extLst>
          </p:cNvPr>
          <p:cNvSpPr txBox="1">
            <a:spLocks/>
          </p:cNvSpPr>
          <p:nvPr/>
        </p:nvSpPr>
        <p:spPr>
          <a:xfrm>
            <a:off x="6732240" y="18864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a:p>
            <a:pPr marL="0" indent="0">
              <a:lnSpc>
                <a:spcPct val="100000"/>
              </a:lnSpc>
              <a:spcBef>
                <a:spcPts val="0"/>
              </a:spcBef>
              <a:buNone/>
            </a:pPr>
            <a:r>
              <a:rPr lang="en-US" sz="1500" b="0" dirty="0">
                <a:latin typeface="Frutiger LT Com 45 Light" panose="020B0403030504020204" pitchFamily="34" charset="77"/>
              </a:rPr>
              <a:t>(answers later)</a:t>
            </a:r>
          </a:p>
        </p:txBody>
      </p:sp>
    </p:spTree>
    <p:extLst>
      <p:ext uri="{BB962C8B-B14F-4D97-AF65-F5344CB8AC3E}">
        <p14:creationId xmlns:p14="http://schemas.microsoft.com/office/powerpoint/2010/main" val="32454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sh, food&#10;&#10;Description automatically generated">
            <a:extLst>
              <a:ext uri="{FF2B5EF4-FFF2-40B4-BE49-F238E27FC236}">
                <a16:creationId xmlns:a16="http://schemas.microsoft.com/office/drawing/2014/main" id="{E171E293-5A00-4C40-A788-40BE6E01A3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10275351" cy="6858000"/>
          </a:xfrm>
        </p:spPr>
      </p:pic>
      <p:sp>
        <p:nvSpPr>
          <p:cNvPr id="8" name="TextBox 7">
            <a:extLst>
              <a:ext uri="{FF2B5EF4-FFF2-40B4-BE49-F238E27FC236}">
                <a16:creationId xmlns:a16="http://schemas.microsoft.com/office/drawing/2014/main" id="{F419E49E-AECA-4606-B0C3-FBF7B026579B}"/>
              </a:ext>
            </a:extLst>
          </p:cNvPr>
          <p:cNvSpPr txBox="1"/>
          <p:nvPr/>
        </p:nvSpPr>
        <p:spPr>
          <a:xfrm>
            <a:off x="5907" y="5157192"/>
            <a:ext cx="513573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B. Standard intensive chicken breasts (Red Tractor certified) </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4" name="Content Placeholder 8">
            <a:extLst>
              <a:ext uri="{FF2B5EF4-FFF2-40B4-BE49-F238E27FC236}">
                <a16:creationId xmlns:a16="http://schemas.microsoft.com/office/drawing/2014/main" id="{3105D17C-DB66-4A2F-9426-14EE8E9CEBB5}"/>
              </a:ext>
            </a:extLst>
          </p:cNvPr>
          <p:cNvSpPr txBox="1">
            <a:spLocks/>
          </p:cNvSpPr>
          <p:nvPr/>
        </p:nvSpPr>
        <p:spPr>
          <a:xfrm>
            <a:off x="6732240" y="18864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39323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foot&#10;&#10;Description automatically generated with low confidence">
            <a:extLst>
              <a:ext uri="{FF2B5EF4-FFF2-40B4-BE49-F238E27FC236}">
                <a16:creationId xmlns:a16="http://schemas.microsoft.com/office/drawing/2014/main" id="{276A826B-F601-4D62-B4A9-381AABEAF2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273750" cy="6858000"/>
          </a:xfrm>
        </p:spPr>
      </p:pic>
      <p:sp>
        <p:nvSpPr>
          <p:cNvPr id="7" name="TextBox 6">
            <a:extLst>
              <a:ext uri="{FF2B5EF4-FFF2-40B4-BE49-F238E27FC236}">
                <a16:creationId xmlns:a16="http://schemas.microsoft.com/office/drawing/2014/main" id="{D536B382-3176-4DDC-BAAC-5F21DF6765A4}"/>
              </a:ext>
            </a:extLst>
          </p:cNvPr>
          <p:cNvSpPr txBox="1"/>
          <p:nvPr/>
        </p:nvSpPr>
        <p:spPr>
          <a:xfrm>
            <a:off x="0" y="3206"/>
            <a:ext cx="5252084" cy="861005"/>
          </a:xfrm>
          <a:prstGeom prst="rect">
            <a:avLst/>
          </a:prstGeom>
          <a:noFill/>
        </p:spPr>
        <p:txBody>
          <a:bodyPr wrap="square">
            <a:spAutoFit/>
          </a:bodyPr>
          <a:lstStyle/>
          <a:p>
            <a:pPr lvl="0">
              <a:lnSpc>
                <a:spcPct val="107000"/>
              </a:lnSpc>
              <a:spcAft>
                <a:spcPts val="800"/>
              </a:spcAft>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C. Free range chicken breasts (Red Tractor certified)</a:t>
            </a:r>
            <a:endParaRPr lang="en-GB" sz="4000" b="0" dirty="0">
              <a:effectLst/>
              <a:latin typeface="Frutiger LT Com 55 Roman" panose="020B0602020204020204" pitchFamily="34" charset="0"/>
              <a:ea typeface="Calibri" panose="020F0502020204030204" pitchFamily="34" charset="0"/>
              <a:cs typeface="Times New Roman" panose="02020603050405020304" pitchFamily="18" charset="0"/>
            </a:endParaRPr>
          </a:p>
        </p:txBody>
      </p:sp>
      <p:sp>
        <p:nvSpPr>
          <p:cNvPr id="4" name="Content Placeholder 8">
            <a:extLst>
              <a:ext uri="{FF2B5EF4-FFF2-40B4-BE49-F238E27FC236}">
                <a16:creationId xmlns:a16="http://schemas.microsoft.com/office/drawing/2014/main" id="{EE272005-A1C5-4A49-971D-7642D8711771}"/>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25272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dish&#10;&#10;Description automatically generated">
            <a:extLst>
              <a:ext uri="{FF2B5EF4-FFF2-40B4-BE49-F238E27FC236}">
                <a16:creationId xmlns:a16="http://schemas.microsoft.com/office/drawing/2014/main" id="{FA44EC19-4F80-41F9-97EE-1E10E4398A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984"/>
            <a:ext cx="10250928" cy="6842016"/>
          </a:xfrm>
        </p:spPr>
      </p:pic>
      <p:sp>
        <p:nvSpPr>
          <p:cNvPr id="6" name="TextBox 5">
            <a:extLst>
              <a:ext uri="{FF2B5EF4-FFF2-40B4-BE49-F238E27FC236}">
                <a16:creationId xmlns:a16="http://schemas.microsoft.com/office/drawing/2014/main" id="{441C2324-F5E0-4B34-8A69-A75E9C117C7E}"/>
              </a:ext>
            </a:extLst>
          </p:cNvPr>
          <p:cNvSpPr txBox="1"/>
          <p:nvPr/>
        </p:nvSpPr>
        <p:spPr>
          <a:xfrm>
            <a:off x="0" y="15984"/>
            <a:ext cx="5004048" cy="862095"/>
          </a:xfrm>
          <a:prstGeom prst="rect">
            <a:avLst/>
          </a:prstGeom>
          <a:noFill/>
        </p:spPr>
        <p:txBody>
          <a:bodyPr wrap="square">
            <a:spAutoFit/>
          </a:bodyPr>
          <a:lstStyle/>
          <a:p>
            <a:pPr lvl="0">
              <a:lnSpc>
                <a:spcPct val="107000"/>
              </a:lnSpc>
              <a:spcAft>
                <a:spcPts val="800"/>
              </a:spcAft>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D. Free range chicken breasts (Red Tractor and RSPCA certified)</a:t>
            </a:r>
            <a:endParaRPr lang="en-GB" sz="4000" b="0" dirty="0">
              <a:effectLst/>
              <a:latin typeface="Frutiger LT Com 55 Roman" panose="020B0602020204020204" pitchFamily="34" charset="0"/>
              <a:ea typeface="Calibri" panose="020F0502020204030204" pitchFamily="34"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569491AF-3AEF-44C2-A6DF-476B98C89B70}"/>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6482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ED3171-6F34-4AD3-9CFC-7DEE52CEDB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272618" cy="6858000"/>
          </a:xfrm>
        </p:spPr>
      </p:pic>
      <p:sp>
        <p:nvSpPr>
          <p:cNvPr id="6" name="TextBox 5">
            <a:extLst>
              <a:ext uri="{FF2B5EF4-FFF2-40B4-BE49-F238E27FC236}">
                <a16:creationId xmlns:a16="http://schemas.microsoft.com/office/drawing/2014/main" id="{990F40B6-B1AA-4050-85D9-02DED31A7E55}"/>
              </a:ext>
            </a:extLst>
          </p:cNvPr>
          <p:cNvSpPr txBox="1"/>
          <p:nvPr/>
        </p:nvSpPr>
        <p:spPr>
          <a:xfrm>
            <a:off x="0" y="0"/>
            <a:ext cx="4824536"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E. Organic chicken breasts (OF&amp;G and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9397A79E-1E22-4FF8-A706-1BBAB37C53FF}"/>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35424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dish&#10;&#10;Description automatically generated">
            <a:extLst>
              <a:ext uri="{FF2B5EF4-FFF2-40B4-BE49-F238E27FC236}">
                <a16:creationId xmlns:a16="http://schemas.microsoft.com/office/drawing/2014/main" id="{C31E62E0-F2D7-47E0-BA33-7EF654B1AC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2" y="0"/>
            <a:ext cx="10279327" cy="6858000"/>
          </a:xfrm>
        </p:spPr>
      </p:pic>
      <p:sp>
        <p:nvSpPr>
          <p:cNvPr id="6" name="TextBox 5">
            <a:extLst>
              <a:ext uri="{FF2B5EF4-FFF2-40B4-BE49-F238E27FC236}">
                <a16:creationId xmlns:a16="http://schemas.microsoft.com/office/drawing/2014/main" id="{233FA8DE-3A63-4F84-8F0A-FD58B54E0060}"/>
              </a:ext>
            </a:extLst>
          </p:cNvPr>
          <p:cNvSpPr txBox="1"/>
          <p:nvPr/>
        </p:nvSpPr>
        <p:spPr>
          <a:xfrm>
            <a:off x="8882" y="0"/>
            <a:ext cx="5400600"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F. Standard intensive chicken breasts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A6186C03-ED0F-49EA-A65A-D173C173319D}"/>
              </a:ext>
            </a:extLst>
          </p:cNvPr>
          <p:cNvSpPr txBox="1">
            <a:spLocks/>
          </p:cNvSpPr>
          <p:nvPr/>
        </p:nvSpPr>
        <p:spPr>
          <a:xfrm>
            <a:off x="6618634" y="5949280"/>
            <a:ext cx="263388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 these chicken breasts have white striping?</a:t>
            </a:r>
          </a:p>
        </p:txBody>
      </p:sp>
    </p:spTree>
    <p:extLst>
      <p:ext uri="{BB962C8B-B14F-4D97-AF65-F5344CB8AC3E}">
        <p14:creationId xmlns:p14="http://schemas.microsoft.com/office/powerpoint/2010/main" val="306770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12662</TotalTime>
  <Words>1802</Words>
  <Application>Microsoft Office PowerPoint</Application>
  <PresentationFormat>On-screen Show (4:3)</PresentationFormat>
  <Paragraphs>154</Paragraphs>
  <Slides>22</Slides>
  <Notes>12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Calibri</vt:lpstr>
      <vt:lpstr>Frutiger LT Com 45 Light</vt:lpstr>
      <vt:lpstr>Frutiger LT Com 55 Roman</vt:lpstr>
      <vt:lpstr>FrutigerLTCom-Italic</vt:lpstr>
      <vt:lpstr>Custom Design</vt:lpstr>
      <vt:lpstr>6_Custom Design</vt:lpstr>
      <vt:lpstr>1_Custom Design</vt:lpstr>
      <vt:lpstr>2_Custom Design</vt:lpstr>
      <vt:lpstr>3_Custom Design</vt:lpstr>
      <vt:lpstr>PowerPoint Presentation</vt:lpstr>
      <vt:lpstr>White striping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Compassion in World Farming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slide with Good eggs logo and URL</dc:title>
  <dc:creator>rowen</dc:creator>
  <cp:lastModifiedBy>Phil Brooke</cp:lastModifiedBy>
  <cp:revision>554</cp:revision>
  <cp:lastPrinted>2016-11-08T17:58:17Z</cp:lastPrinted>
  <dcterms:created xsi:type="dcterms:W3CDTF">2008-04-11T11:01:57Z</dcterms:created>
  <dcterms:modified xsi:type="dcterms:W3CDTF">2021-04-23T09:16:16Z</dcterms:modified>
</cp:coreProperties>
</file>