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31" r:id="rId2"/>
    <p:sldId id="374" r:id="rId3"/>
    <p:sldId id="378" r:id="rId4"/>
    <p:sldId id="393" r:id="rId5"/>
    <p:sldId id="396" r:id="rId6"/>
    <p:sldId id="402" r:id="rId7"/>
    <p:sldId id="403" r:id="rId8"/>
    <p:sldId id="338" r:id="rId9"/>
    <p:sldId id="382" r:id="rId10"/>
    <p:sldId id="379" r:id="rId11"/>
    <p:sldId id="381" r:id="rId12"/>
    <p:sldId id="383" r:id="rId13"/>
    <p:sldId id="384" r:id="rId14"/>
    <p:sldId id="385" r:id="rId15"/>
    <p:sldId id="387" r:id="rId16"/>
    <p:sldId id="394" r:id="rId17"/>
    <p:sldId id="388" r:id="rId18"/>
    <p:sldId id="389" r:id="rId19"/>
    <p:sldId id="390" r:id="rId20"/>
    <p:sldId id="335" r:id="rId21"/>
    <p:sldId id="395" r:id="rId22"/>
    <p:sldId id="399" r:id="rId23"/>
    <p:sldId id="400" r:id="rId24"/>
  </p:sldIdLst>
  <p:sldSz cx="11522075" cy="6480175"/>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514350" indent="-571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028700" indent="-1143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543050" indent="-1714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42">
          <p15:clr>
            <a:srgbClr val="A4A3A4"/>
          </p15:clr>
        </p15:guide>
        <p15:guide id="2" pos="363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4FF"/>
    <a:srgbClr val="FFF5D5"/>
    <a:srgbClr val="E1F2F3"/>
    <a:srgbClr val="DCEFF0"/>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708" y="72"/>
      </p:cViewPr>
      <p:guideLst>
        <p:guide orient="horz" pos="2042"/>
        <p:guide pos="363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B65A763-65AD-40DF-A32E-6382488E28CE}" type="datetimeFigureOut">
              <a:rPr lang="en-US"/>
              <a:pPr>
                <a:defRPr/>
              </a:pPr>
              <a:t>11/3/2017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42FA200-B8A5-4B28-A67B-10BA96EA88EF}" type="slidenum">
              <a:rPr lang="en-GB" altLang="en-US"/>
              <a:pPr>
                <a:defRPr/>
              </a:pPr>
              <a:t>‹#›</a:t>
            </a:fld>
            <a:endParaRPr lang="en-GB" altLang="en-US"/>
          </a:p>
        </p:txBody>
      </p:sp>
    </p:spTree>
    <p:extLst>
      <p:ext uri="{BB962C8B-B14F-4D97-AF65-F5344CB8AC3E}">
        <p14:creationId xmlns:p14="http://schemas.microsoft.com/office/powerpoint/2010/main" val="222069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C07DE12-99EF-4DFF-8570-F9F16EEF8530}" type="slidenum">
              <a:rPr lang="en-GB" altLang="en-US"/>
              <a:pPr>
                <a:defRPr/>
              </a:pPr>
              <a:t>‹#›</a:t>
            </a:fld>
            <a:endParaRPr lang="en-GB" altLang="en-US"/>
          </a:p>
        </p:txBody>
      </p:sp>
    </p:spTree>
    <p:extLst>
      <p:ext uri="{BB962C8B-B14F-4D97-AF65-F5344CB8AC3E}">
        <p14:creationId xmlns:p14="http://schemas.microsoft.com/office/powerpoint/2010/main" val="599241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Arial" charset="0"/>
      </a:defRPr>
    </a:lvl1pPr>
    <a:lvl2pPr marL="514350" algn="l" rtl="0" eaLnBrk="0" fontAlgn="base" hangingPunct="0">
      <a:spcBef>
        <a:spcPct val="30000"/>
      </a:spcBef>
      <a:spcAft>
        <a:spcPct val="0"/>
      </a:spcAft>
      <a:defRPr sz="1400" kern="1200">
        <a:solidFill>
          <a:schemeClr val="tx1"/>
        </a:solidFill>
        <a:latin typeface="Arial" charset="0"/>
        <a:ea typeface="+mn-ea"/>
        <a:cs typeface="Arial" charset="0"/>
      </a:defRPr>
    </a:lvl2pPr>
    <a:lvl3pPr marL="1028700" algn="l" rtl="0" eaLnBrk="0" fontAlgn="base" hangingPunct="0">
      <a:spcBef>
        <a:spcPct val="30000"/>
      </a:spcBef>
      <a:spcAft>
        <a:spcPct val="0"/>
      </a:spcAft>
      <a:defRPr sz="1400" kern="1200">
        <a:solidFill>
          <a:schemeClr val="tx1"/>
        </a:solidFill>
        <a:latin typeface="Arial" charset="0"/>
        <a:ea typeface="+mn-ea"/>
        <a:cs typeface="Arial" charset="0"/>
      </a:defRPr>
    </a:lvl3pPr>
    <a:lvl4pPr marL="1543050" algn="l" rtl="0" eaLnBrk="0" fontAlgn="base" hangingPunct="0">
      <a:spcBef>
        <a:spcPct val="30000"/>
      </a:spcBef>
      <a:spcAft>
        <a:spcPct val="0"/>
      </a:spcAft>
      <a:defRPr sz="1400" kern="1200">
        <a:solidFill>
          <a:schemeClr val="tx1"/>
        </a:solidFill>
        <a:latin typeface="Arial" charset="0"/>
        <a:ea typeface="+mn-ea"/>
        <a:cs typeface="Arial" charset="0"/>
      </a:defRPr>
    </a:lvl4pPr>
    <a:lvl5pPr marL="2057400" algn="l" rtl="0" eaLnBrk="0" fontAlgn="base" hangingPunct="0">
      <a:spcBef>
        <a:spcPct val="30000"/>
      </a:spcBef>
      <a:spcAft>
        <a:spcPct val="0"/>
      </a:spcAft>
      <a:defRPr sz="1400" kern="1200">
        <a:solidFill>
          <a:schemeClr val="tx1"/>
        </a:solidFill>
        <a:latin typeface="Arial" charset="0"/>
        <a:ea typeface="+mn-ea"/>
        <a:cs typeface="Arial" charset="0"/>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C0A93A-0333-49E7-BE6A-A13C3C3A5F70}" type="slidenum">
              <a:rPr lang="en-GB" altLang="en-US"/>
              <a:pPr/>
              <a:t>1</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86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8CBC76-7A9E-4B37-AC99-1A38D4F84740}" type="slidenum">
              <a:rPr lang="en-GB" altLang="en-US"/>
              <a:pPr/>
              <a:t>4</a:t>
            </a:fld>
            <a:endParaRPr lang="en-GB" altLang="en-US"/>
          </a:p>
        </p:txBody>
      </p:sp>
    </p:spTree>
    <p:extLst>
      <p:ext uri="{BB962C8B-B14F-4D97-AF65-F5344CB8AC3E}">
        <p14:creationId xmlns:p14="http://schemas.microsoft.com/office/powerpoint/2010/main" val="394502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9DA06E-FBC3-458A-AFD9-9B6BCBBF8004}" type="slidenum">
              <a:rPr lang="en-GB" altLang="en-US"/>
              <a:pPr/>
              <a:t>5</a:t>
            </a:fld>
            <a:endParaRPr lang="en-GB" altLang="en-US"/>
          </a:p>
        </p:txBody>
      </p:sp>
    </p:spTree>
    <p:extLst>
      <p:ext uri="{BB962C8B-B14F-4D97-AF65-F5344CB8AC3E}">
        <p14:creationId xmlns:p14="http://schemas.microsoft.com/office/powerpoint/2010/main" val="196861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8" y="2013057"/>
            <a:ext cx="9793762" cy="13890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728314" y="3672100"/>
            <a:ext cx="8065453" cy="1656044"/>
          </a:xfrm>
        </p:spPr>
        <p:txBody>
          <a:bodyPr/>
          <a:lstStyle>
            <a:lvl1pPr marL="0" indent="0" algn="ctr">
              <a:buNone/>
              <a:defRPr/>
            </a:lvl1pPr>
            <a:lvl2pPr marL="514350" indent="0" algn="ctr">
              <a:buNone/>
              <a:defRPr/>
            </a:lvl2pPr>
            <a:lvl3pPr marL="1028700" indent="0" algn="ctr">
              <a:buNone/>
              <a:defRPr/>
            </a:lvl3pPr>
            <a:lvl4pPr marL="1543050" indent="0" algn="ctr">
              <a:buNone/>
              <a:defRPr/>
            </a:lvl4pPr>
            <a:lvl5pPr marL="2057400" indent="0" algn="ctr">
              <a:buNone/>
              <a:defRPr/>
            </a:lvl5pPr>
            <a:lvl6pPr marL="2571750" indent="0" algn="ctr">
              <a:buNone/>
              <a:defRPr/>
            </a:lvl6pPr>
            <a:lvl7pPr marL="3086100" indent="0" algn="ctr">
              <a:buNone/>
              <a:defRPr/>
            </a:lvl7pPr>
            <a:lvl8pPr marL="3600450" indent="0" algn="ctr">
              <a:buNone/>
              <a:defRPr/>
            </a:lvl8pPr>
            <a:lvl9pPr marL="41148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A8CAF068-5178-41C7-A7B3-A82A2363214C}" type="slidenum">
              <a:rPr lang="en-GB" altLang="en-US"/>
              <a:pPr>
                <a:defRPr/>
              </a:pPr>
              <a:t>‹#›</a:t>
            </a:fld>
            <a:endParaRPr lang="en-GB" altLang="en-US"/>
          </a:p>
        </p:txBody>
      </p:sp>
    </p:spTree>
    <p:extLst>
      <p:ext uri="{BB962C8B-B14F-4D97-AF65-F5344CB8AC3E}">
        <p14:creationId xmlns:p14="http://schemas.microsoft.com/office/powerpoint/2010/main" val="209416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4FDEC02C-4757-4CCE-9153-299F92FB45AC}" type="slidenum">
              <a:rPr lang="en-GB" altLang="en-US"/>
              <a:pPr>
                <a:defRPr/>
              </a:pPr>
              <a:t>‹#›</a:t>
            </a:fld>
            <a:endParaRPr lang="en-GB" altLang="en-US"/>
          </a:p>
        </p:txBody>
      </p:sp>
    </p:spTree>
    <p:extLst>
      <p:ext uri="{BB962C8B-B14F-4D97-AF65-F5344CB8AC3E}">
        <p14:creationId xmlns:p14="http://schemas.microsoft.com/office/powerpoint/2010/main" val="121912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504" y="259510"/>
            <a:ext cx="2592468" cy="552914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76106" y="259510"/>
            <a:ext cx="7585365" cy="55291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53D45F6A-9528-4583-B801-0CE4AC550F6E}" type="slidenum">
              <a:rPr lang="en-GB" altLang="en-US"/>
              <a:pPr>
                <a:defRPr/>
              </a:pPr>
              <a:t>‹#›</a:t>
            </a:fld>
            <a:endParaRPr lang="en-GB" altLang="en-US"/>
          </a:p>
        </p:txBody>
      </p:sp>
    </p:spTree>
    <p:extLst>
      <p:ext uri="{BB962C8B-B14F-4D97-AF65-F5344CB8AC3E}">
        <p14:creationId xmlns:p14="http://schemas.microsoft.com/office/powerpoint/2010/main" val="372886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6104" y="259510"/>
            <a:ext cx="10369868" cy="108003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76104" y="1512043"/>
            <a:ext cx="5088916" cy="42766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857055" y="1512043"/>
            <a:ext cx="5088916" cy="42766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2ED7BE66-455F-4E96-BCA8-32A31980B828}" type="slidenum">
              <a:rPr lang="en-GB" altLang="en-US"/>
              <a:pPr>
                <a:defRPr/>
              </a:pPr>
              <a:t>‹#›</a:t>
            </a:fld>
            <a:endParaRPr lang="en-GB" altLang="en-US"/>
          </a:p>
        </p:txBody>
      </p:sp>
    </p:spTree>
    <p:extLst>
      <p:ext uri="{BB962C8B-B14F-4D97-AF65-F5344CB8AC3E}">
        <p14:creationId xmlns:p14="http://schemas.microsoft.com/office/powerpoint/2010/main" val="76578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0513" y="5738813"/>
            <a:ext cx="17653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104" y="259510"/>
            <a:ext cx="10369868" cy="108003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76104" y="1512043"/>
            <a:ext cx="5088916" cy="42766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857055" y="1512043"/>
            <a:ext cx="5088916" cy="42766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GB"/>
          </a:p>
        </p:txBody>
      </p:sp>
      <p:sp>
        <p:nvSpPr>
          <p:cNvPr id="7" name="Rectangle 6"/>
          <p:cNvSpPr>
            <a:spLocks noGrp="1" noChangeArrowheads="1"/>
          </p:cNvSpPr>
          <p:nvPr>
            <p:ph type="ftr" sz="quarter" idx="11"/>
          </p:nvPr>
        </p:nvSpPr>
        <p:spPr/>
        <p:txBody>
          <a:bodyPr/>
          <a:lstStyle>
            <a:lvl1pPr>
              <a:defRPr/>
            </a:lvl1pPr>
          </a:lstStyle>
          <a:p>
            <a:pPr>
              <a:defRPr/>
            </a:pPr>
            <a:endParaRPr lang="en-GB"/>
          </a:p>
        </p:txBody>
      </p:sp>
      <p:sp>
        <p:nvSpPr>
          <p:cNvPr id="8" name="Rectangle 7"/>
          <p:cNvSpPr>
            <a:spLocks noGrp="1" noChangeArrowheads="1"/>
          </p:cNvSpPr>
          <p:nvPr>
            <p:ph type="sldNum" sz="quarter" idx="12"/>
          </p:nvPr>
        </p:nvSpPr>
        <p:spPr/>
        <p:txBody>
          <a:bodyPr/>
          <a:lstStyle>
            <a:lvl1pPr>
              <a:defRPr/>
            </a:lvl1pPr>
          </a:lstStyle>
          <a:p>
            <a:pPr>
              <a:defRPr/>
            </a:pPr>
            <a:endParaRPr lang="en-GB" altLang="en-US"/>
          </a:p>
        </p:txBody>
      </p:sp>
    </p:spTree>
    <p:extLst>
      <p:ext uri="{BB962C8B-B14F-4D97-AF65-F5344CB8AC3E}">
        <p14:creationId xmlns:p14="http://schemas.microsoft.com/office/powerpoint/2010/main" val="66679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6875" y="5327650"/>
            <a:ext cx="27130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3504" y="431775"/>
            <a:ext cx="10369550" cy="1081087"/>
          </a:xfrm>
        </p:spPr>
        <p:txBody>
          <a:bodyPr/>
          <a:lstStyle/>
          <a:p>
            <a:r>
              <a:rPr lang="en-US" smtClean="0"/>
              <a:t>Click to edit Master title style</a:t>
            </a:r>
            <a:endParaRPr lang="en-GB"/>
          </a:p>
        </p:txBody>
      </p:sp>
      <p:sp>
        <p:nvSpPr>
          <p:cNvPr id="3" name="Content Placeholder 2"/>
          <p:cNvSpPr>
            <a:spLocks noGrp="1"/>
          </p:cNvSpPr>
          <p:nvPr>
            <p:ph idx="1"/>
          </p:nvPr>
        </p:nvSpPr>
        <p:spPr>
          <a:xfrm>
            <a:off x="563504" y="1752097"/>
            <a:ext cx="10369550" cy="42767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9139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165" y="4164114"/>
            <a:ext cx="9793762" cy="1287034"/>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910165" y="2746577"/>
            <a:ext cx="9793762" cy="1417538"/>
          </a:xfrm>
        </p:spPr>
        <p:txBody>
          <a:bodyPr anchor="b"/>
          <a:lstStyle>
            <a:lvl1pPr marL="0" indent="0">
              <a:buNone/>
              <a:defRPr sz="2200"/>
            </a:lvl1pPr>
            <a:lvl2pPr marL="514350" indent="0">
              <a:buNone/>
              <a:defRPr sz="2000"/>
            </a:lvl2pPr>
            <a:lvl3pPr marL="1028700" indent="0">
              <a:buNone/>
              <a:defRPr sz="1800"/>
            </a:lvl3pPr>
            <a:lvl4pPr marL="1543050" indent="0">
              <a:buNone/>
              <a:defRPr sz="1600"/>
            </a:lvl4pPr>
            <a:lvl5pPr marL="2057400" indent="0">
              <a:buNone/>
              <a:defRPr sz="1600"/>
            </a:lvl5pPr>
            <a:lvl6pPr marL="2571750" indent="0">
              <a:buNone/>
              <a:defRPr sz="1600"/>
            </a:lvl6pPr>
            <a:lvl7pPr marL="3086100" indent="0">
              <a:buNone/>
              <a:defRPr sz="1600"/>
            </a:lvl7pPr>
            <a:lvl8pPr marL="3600450" indent="0">
              <a:buNone/>
              <a:defRPr sz="1600"/>
            </a:lvl8pPr>
            <a:lvl9pPr marL="41148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FE1D9D83-24CA-4FC6-946F-409AE9A677F3}" type="slidenum">
              <a:rPr lang="en-GB" altLang="en-US"/>
              <a:pPr>
                <a:defRPr/>
              </a:pPr>
              <a:t>‹#›</a:t>
            </a:fld>
            <a:endParaRPr lang="en-GB" altLang="en-US"/>
          </a:p>
        </p:txBody>
      </p:sp>
    </p:spTree>
    <p:extLst>
      <p:ext uri="{BB962C8B-B14F-4D97-AF65-F5344CB8AC3E}">
        <p14:creationId xmlns:p14="http://schemas.microsoft.com/office/powerpoint/2010/main" val="26144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76104" y="1512043"/>
            <a:ext cx="5088916" cy="4276615"/>
          </a:xfrm>
        </p:spPr>
        <p:txBody>
          <a:bodyPr/>
          <a:lstStyle>
            <a:lvl1pPr>
              <a:defRPr sz="3200"/>
            </a:lvl1pPr>
            <a:lvl2pPr>
              <a:defRPr sz="28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857055" y="1512043"/>
            <a:ext cx="5088916" cy="4276615"/>
          </a:xfrm>
        </p:spPr>
        <p:txBody>
          <a:bodyPr/>
          <a:lstStyle>
            <a:lvl1pPr>
              <a:defRPr sz="3200"/>
            </a:lvl1pPr>
            <a:lvl2pPr>
              <a:defRPr sz="28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F0CBDEE8-DF78-49A7-B496-F749E809F72E}" type="slidenum">
              <a:rPr lang="en-GB" altLang="en-US"/>
              <a:pPr>
                <a:defRPr/>
              </a:pPr>
              <a:t>‹#›</a:t>
            </a:fld>
            <a:endParaRPr lang="en-GB" altLang="en-US"/>
          </a:p>
        </p:txBody>
      </p:sp>
    </p:spTree>
    <p:extLst>
      <p:ext uri="{BB962C8B-B14F-4D97-AF65-F5344CB8AC3E}">
        <p14:creationId xmlns:p14="http://schemas.microsoft.com/office/powerpoint/2010/main" val="246451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76105" y="1450540"/>
            <a:ext cx="5090917" cy="604516"/>
          </a:xfrm>
        </p:spPr>
        <p:txBody>
          <a:bodyPr anchor="b"/>
          <a:lstStyle>
            <a:lvl1pPr marL="0" indent="0">
              <a:buNone/>
              <a:defRPr sz="2800" b="1"/>
            </a:lvl1pPr>
            <a:lvl2pPr marL="514350" indent="0">
              <a:buNone/>
              <a:defRPr sz="22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76105" y="2055058"/>
            <a:ext cx="5090917" cy="3733601"/>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853056" y="1450540"/>
            <a:ext cx="5092918" cy="604516"/>
          </a:xfrm>
        </p:spPr>
        <p:txBody>
          <a:bodyPr anchor="b"/>
          <a:lstStyle>
            <a:lvl1pPr marL="0" indent="0">
              <a:buNone/>
              <a:defRPr sz="2800" b="1"/>
            </a:lvl1pPr>
            <a:lvl2pPr marL="514350" indent="0">
              <a:buNone/>
              <a:defRPr sz="22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853056" y="2055058"/>
            <a:ext cx="5092918" cy="3733601"/>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vl1pPr>
          </a:lstStyle>
          <a:p>
            <a:pPr>
              <a:defRPr/>
            </a:pPr>
            <a:fld id="{237F1251-EF6A-4601-AAFA-7F74CECE7CEE}" type="slidenum">
              <a:rPr lang="en-GB" altLang="en-US"/>
              <a:pPr>
                <a:defRPr/>
              </a:pPr>
              <a:t>‹#›</a:t>
            </a:fld>
            <a:endParaRPr lang="en-GB" altLang="en-US"/>
          </a:p>
        </p:txBody>
      </p:sp>
    </p:spTree>
    <p:extLst>
      <p:ext uri="{BB962C8B-B14F-4D97-AF65-F5344CB8AC3E}">
        <p14:creationId xmlns:p14="http://schemas.microsoft.com/office/powerpoint/2010/main" val="171973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2895C74E-A5EA-4E63-8636-837D3183D68E}" type="slidenum">
              <a:rPr lang="en-GB" altLang="en-US"/>
              <a:pPr>
                <a:defRPr/>
              </a:pPr>
              <a:t>‹#›</a:t>
            </a:fld>
            <a:endParaRPr lang="en-GB" altLang="en-US"/>
          </a:p>
        </p:txBody>
      </p:sp>
    </p:spTree>
    <p:extLst>
      <p:ext uri="{BB962C8B-B14F-4D97-AF65-F5344CB8AC3E}">
        <p14:creationId xmlns:p14="http://schemas.microsoft.com/office/powerpoint/2010/main" val="309628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vl1pPr>
          </a:lstStyle>
          <a:p>
            <a:pPr>
              <a:defRPr/>
            </a:pPr>
            <a:fld id="{A84BC9E9-DF8D-4C76-8443-DDCA93440544}" type="slidenum">
              <a:rPr lang="en-GB" altLang="en-US"/>
              <a:pPr>
                <a:defRPr/>
              </a:pPr>
              <a:t>‹#›</a:t>
            </a:fld>
            <a:endParaRPr lang="en-GB" altLang="en-US"/>
          </a:p>
        </p:txBody>
      </p:sp>
    </p:spTree>
    <p:extLst>
      <p:ext uri="{BB962C8B-B14F-4D97-AF65-F5344CB8AC3E}">
        <p14:creationId xmlns:p14="http://schemas.microsoft.com/office/powerpoint/2010/main" val="291809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104" y="258007"/>
            <a:ext cx="3790685" cy="1098030"/>
          </a:xfrm>
        </p:spPr>
        <p:txBody>
          <a:bodyPr anchor="b"/>
          <a:lstStyle>
            <a:lvl1pPr algn="l">
              <a:defRPr sz="2200" b="1"/>
            </a:lvl1pPr>
          </a:lstStyle>
          <a:p>
            <a:r>
              <a:rPr lang="en-US" smtClean="0"/>
              <a:t>Click to edit Master title style</a:t>
            </a:r>
            <a:endParaRPr lang="en-GB"/>
          </a:p>
        </p:txBody>
      </p:sp>
      <p:sp>
        <p:nvSpPr>
          <p:cNvPr id="3" name="Content Placeholder 2"/>
          <p:cNvSpPr>
            <a:spLocks noGrp="1"/>
          </p:cNvSpPr>
          <p:nvPr>
            <p:ph idx="1"/>
          </p:nvPr>
        </p:nvSpPr>
        <p:spPr>
          <a:xfrm>
            <a:off x="4504813" y="258010"/>
            <a:ext cx="6441159" cy="5530649"/>
          </a:xfrm>
        </p:spPr>
        <p:txBody>
          <a:bodyPr/>
          <a:lstStyle>
            <a:lvl1pPr>
              <a:defRPr sz="3600"/>
            </a:lvl1pPr>
            <a:lvl2pPr>
              <a:defRPr sz="3200"/>
            </a:lvl2pPr>
            <a:lvl3pPr>
              <a:defRPr sz="28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76104" y="1356039"/>
            <a:ext cx="3790685" cy="4432619"/>
          </a:xfrm>
        </p:spPr>
        <p:txBody>
          <a:bodyPr/>
          <a:lstStyle>
            <a:lvl1pPr marL="0" indent="0">
              <a:buNone/>
              <a:defRPr sz="1600"/>
            </a:lvl1pPr>
            <a:lvl2pPr marL="514350" indent="0">
              <a:buNone/>
              <a:defRPr sz="1400"/>
            </a:lvl2pPr>
            <a:lvl3pPr marL="1028700" indent="0">
              <a:buNone/>
              <a:defRPr sz="12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2DDDB442-2BE9-4FAA-8307-B74672B0ED28}" type="slidenum">
              <a:rPr lang="en-GB" altLang="en-US"/>
              <a:pPr>
                <a:defRPr/>
              </a:pPr>
              <a:t>‹#›</a:t>
            </a:fld>
            <a:endParaRPr lang="en-GB" altLang="en-US"/>
          </a:p>
        </p:txBody>
      </p:sp>
    </p:spTree>
    <p:extLst>
      <p:ext uri="{BB962C8B-B14F-4D97-AF65-F5344CB8AC3E}">
        <p14:creationId xmlns:p14="http://schemas.microsoft.com/office/powerpoint/2010/main" val="2303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8410" y="4536121"/>
            <a:ext cx="6913245" cy="535516"/>
          </a:xfrm>
        </p:spPr>
        <p:txBody>
          <a:bodyPr anchor="b"/>
          <a:lstStyle>
            <a:lvl1pPr algn="l">
              <a:defRPr sz="2200" b="1"/>
            </a:lvl1pPr>
          </a:lstStyle>
          <a:p>
            <a:r>
              <a:rPr lang="en-US" smtClean="0"/>
              <a:t>Click to edit Master title style</a:t>
            </a:r>
            <a:endParaRPr lang="en-GB"/>
          </a:p>
        </p:txBody>
      </p:sp>
      <p:sp>
        <p:nvSpPr>
          <p:cNvPr id="3" name="Picture Placeholder 2"/>
          <p:cNvSpPr>
            <a:spLocks noGrp="1"/>
          </p:cNvSpPr>
          <p:nvPr>
            <p:ph type="pic" idx="1"/>
          </p:nvPr>
        </p:nvSpPr>
        <p:spPr>
          <a:xfrm>
            <a:off x="2258410" y="579018"/>
            <a:ext cx="6913245" cy="3888105"/>
          </a:xfrm>
        </p:spPr>
        <p:txBody>
          <a:bodyPr/>
          <a:lstStyle>
            <a:lvl1pPr marL="0" indent="0">
              <a:buNone/>
              <a:defRPr sz="3600"/>
            </a:lvl1pPr>
            <a:lvl2pPr marL="514350" indent="0">
              <a:buNone/>
              <a:defRPr sz="3200"/>
            </a:lvl2pPr>
            <a:lvl3pPr marL="1028700" indent="0">
              <a:buNone/>
              <a:defRPr sz="2800"/>
            </a:lvl3pPr>
            <a:lvl4pPr marL="1543050" indent="0">
              <a:buNone/>
              <a:defRPr sz="2200"/>
            </a:lvl4pPr>
            <a:lvl5pPr marL="2057400" indent="0">
              <a:buNone/>
              <a:defRPr sz="2200"/>
            </a:lvl5pPr>
            <a:lvl6pPr marL="2571750" indent="0">
              <a:buNone/>
              <a:defRPr sz="2200"/>
            </a:lvl6pPr>
            <a:lvl7pPr marL="3086100" indent="0">
              <a:buNone/>
              <a:defRPr sz="2200"/>
            </a:lvl7pPr>
            <a:lvl8pPr marL="3600450" indent="0">
              <a:buNone/>
              <a:defRPr sz="2200"/>
            </a:lvl8pPr>
            <a:lvl9pPr marL="4114800" indent="0">
              <a:buNone/>
              <a:defRPr sz="2200"/>
            </a:lvl9pPr>
          </a:lstStyle>
          <a:p>
            <a:pPr lvl="0"/>
            <a:endParaRPr lang="en-GB" noProof="0" smtClean="0"/>
          </a:p>
        </p:txBody>
      </p:sp>
      <p:sp>
        <p:nvSpPr>
          <p:cNvPr id="4" name="Text Placeholder 3"/>
          <p:cNvSpPr>
            <a:spLocks noGrp="1"/>
          </p:cNvSpPr>
          <p:nvPr>
            <p:ph type="body" sz="half" idx="2"/>
          </p:nvPr>
        </p:nvSpPr>
        <p:spPr>
          <a:xfrm>
            <a:off x="2258410" y="5071637"/>
            <a:ext cx="6913245" cy="760520"/>
          </a:xfrm>
        </p:spPr>
        <p:txBody>
          <a:bodyPr/>
          <a:lstStyle>
            <a:lvl1pPr marL="0" indent="0">
              <a:buNone/>
              <a:defRPr sz="1600"/>
            </a:lvl1pPr>
            <a:lvl2pPr marL="514350" indent="0">
              <a:buNone/>
              <a:defRPr sz="1400"/>
            </a:lvl2pPr>
            <a:lvl3pPr marL="1028700" indent="0">
              <a:buNone/>
              <a:defRPr sz="12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D7A2713D-1453-46B3-AD58-11A92CE1FF74}" type="slidenum">
              <a:rPr lang="en-GB" altLang="en-US"/>
              <a:pPr>
                <a:defRPr/>
              </a:pPr>
              <a:t>‹#›</a:t>
            </a:fld>
            <a:endParaRPr lang="en-GB" altLang="en-US"/>
          </a:p>
        </p:txBody>
      </p:sp>
    </p:spTree>
    <p:extLst>
      <p:ext uri="{BB962C8B-B14F-4D97-AF65-F5344CB8AC3E}">
        <p14:creationId xmlns:p14="http://schemas.microsoft.com/office/powerpoint/2010/main" val="165925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6263" y="258763"/>
            <a:ext cx="103695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65" tIns="51433" rIns="102865" bIns="51433"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76263" y="1511300"/>
            <a:ext cx="103695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65" tIns="51433" rIns="102865" bIns="51433"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576263" y="5900738"/>
            <a:ext cx="2687637" cy="450850"/>
          </a:xfrm>
          <a:prstGeom prst="rect">
            <a:avLst/>
          </a:prstGeom>
          <a:noFill/>
          <a:ln w="9525">
            <a:noFill/>
            <a:miter lim="800000"/>
            <a:headEnd/>
            <a:tailEnd/>
          </a:ln>
          <a:effectLst/>
        </p:spPr>
        <p:txBody>
          <a:bodyPr vert="horz" wrap="square" lIns="102865" tIns="51433" rIns="102865" bIns="51433" numCol="1" anchor="t" anchorCtr="0" compatLnSpc="1">
            <a:prstTxWarp prst="textNoShape">
              <a:avLst/>
            </a:prstTxWarp>
          </a:bodyPr>
          <a:lstStyle>
            <a:lvl1pPr algn="l" eaLnBrk="1" hangingPunct="1">
              <a:defRPr sz="16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937000" y="5900738"/>
            <a:ext cx="3648075" cy="450850"/>
          </a:xfrm>
          <a:prstGeom prst="rect">
            <a:avLst/>
          </a:prstGeom>
          <a:noFill/>
          <a:ln w="9525">
            <a:noFill/>
            <a:miter lim="800000"/>
            <a:headEnd/>
            <a:tailEnd/>
          </a:ln>
          <a:effectLst/>
        </p:spPr>
        <p:txBody>
          <a:bodyPr vert="horz" wrap="square" lIns="102865" tIns="51433" rIns="102865" bIns="51433" numCol="1" anchor="t" anchorCtr="0" compatLnSpc="1">
            <a:prstTxWarp prst="textNoShape">
              <a:avLst/>
            </a:prstTxWarp>
          </a:bodyPr>
          <a:lstStyle>
            <a:lvl1pPr algn="ctr" eaLnBrk="1" hangingPunct="1">
              <a:defRPr sz="16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258175" y="5900738"/>
            <a:ext cx="2687638" cy="450850"/>
          </a:xfrm>
          <a:prstGeom prst="rect">
            <a:avLst/>
          </a:prstGeom>
          <a:noFill/>
          <a:ln w="9525">
            <a:noFill/>
            <a:miter lim="800000"/>
            <a:headEnd/>
            <a:tailEnd/>
          </a:ln>
          <a:effectLst/>
        </p:spPr>
        <p:txBody>
          <a:bodyPr vert="horz" wrap="square" lIns="102865" tIns="51433" rIns="102865" bIns="51433" numCol="1" anchor="t" anchorCtr="0" compatLnSpc="1">
            <a:prstTxWarp prst="textNoShape">
              <a:avLst/>
            </a:prstTxWarp>
          </a:bodyPr>
          <a:lstStyle>
            <a:lvl1pPr algn="r" eaLnBrk="1" hangingPunct="1">
              <a:defRPr sz="1600">
                <a:latin typeface="Arial" panose="020B0604020202020204" pitchFamily="34" charset="0"/>
                <a:cs typeface="Arial" panose="020B0604020202020204" pitchFamily="34" charset="0"/>
              </a:defRPr>
            </a:lvl1pPr>
          </a:lstStyle>
          <a:p>
            <a:pPr>
              <a:defRPr/>
            </a:pPr>
            <a:endParaRPr lang="en-GB"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ctr" rtl="0" eaLnBrk="0" fontAlgn="base" hangingPunct="0">
        <a:spcBef>
          <a:spcPct val="0"/>
        </a:spcBef>
        <a:spcAft>
          <a:spcPct val="0"/>
        </a:spcAft>
        <a:defRPr sz="5000">
          <a:solidFill>
            <a:schemeClr val="tx2"/>
          </a:solidFill>
          <a:latin typeface="+mj-lt"/>
          <a:ea typeface="+mj-ea"/>
          <a:cs typeface="+mj-cs"/>
        </a:defRPr>
      </a:lvl1pPr>
      <a:lvl2pPr algn="ctr" rtl="0" eaLnBrk="0" fontAlgn="base" hangingPunct="0">
        <a:spcBef>
          <a:spcPct val="0"/>
        </a:spcBef>
        <a:spcAft>
          <a:spcPct val="0"/>
        </a:spcAft>
        <a:defRPr sz="5000">
          <a:solidFill>
            <a:schemeClr val="tx2"/>
          </a:solidFill>
          <a:latin typeface="Arial" charset="0"/>
          <a:cs typeface="Arial" charset="0"/>
        </a:defRPr>
      </a:lvl2pPr>
      <a:lvl3pPr algn="ctr" rtl="0" eaLnBrk="0" fontAlgn="base" hangingPunct="0">
        <a:spcBef>
          <a:spcPct val="0"/>
        </a:spcBef>
        <a:spcAft>
          <a:spcPct val="0"/>
        </a:spcAft>
        <a:defRPr sz="5000">
          <a:solidFill>
            <a:schemeClr val="tx2"/>
          </a:solidFill>
          <a:latin typeface="Arial" charset="0"/>
          <a:cs typeface="Arial" charset="0"/>
        </a:defRPr>
      </a:lvl3pPr>
      <a:lvl4pPr algn="ctr" rtl="0" eaLnBrk="0" fontAlgn="base" hangingPunct="0">
        <a:spcBef>
          <a:spcPct val="0"/>
        </a:spcBef>
        <a:spcAft>
          <a:spcPct val="0"/>
        </a:spcAft>
        <a:defRPr sz="5000">
          <a:solidFill>
            <a:schemeClr val="tx2"/>
          </a:solidFill>
          <a:latin typeface="Arial" charset="0"/>
          <a:cs typeface="Arial" charset="0"/>
        </a:defRPr>
      </a:lvl4pPr>
      <a:lvl5pPr algn="ctr" rtl="0" eaLnBrk="0" fontAlgn="base" hangingPunct="0">
        <a:spcBef>
          <a:spcPct val="0"/>
        </a:spcBef>
        <a:spcAft>
          <a:spcPct val="0"/>
        </a:spcAft>
        <a:defRPr sz="5000">
          <a:solidFill>
            <a:schemeClr val="tx2"/>
          </a:solidFill>
          <a:latin typeface="Arial" charset="0"/>
          <a:cs typeface="Arial" charset="0"/>
        </a:defRPr>
      </a:lvl5pPr>
      <a:lvl6pPr marL="514350" algn="ctr" rtl="0" fontAlgn="base">
        <a:spcBef>
          <a:spcPct val="0"/>
        </a:spcBef>
        <a:spcAft>
          <a:spcPct val="0"/>
        </a:spcAft>
        <a:defRPr sz="5000">
          <a:solidFill>
            <a:schemeClr val="tx2"/>
          </a:solidFill>
          <a:latin typeface="Arial" charset="0"/>
          <a:cs typeface="Arial" charset="0"/>
        </a:defRPr>
      </a:lvl6pPr>
      <a:lvl7pPr marL="1028700" algn="ctr" rtl="0" fontAlgn="base">
        <a:spcBef>
          <a:spcPct val="0"/>
        </a:spcBef>
        <a:spcAft>
          <a:spcPct val="0"/>
        </a:spcAft>
        <a:defRPr sz="5000">
          <a:solidFill>
            <a:schemeClr val="tx2"/>
          </a:solidFill>
          <a:latin typeface="Arial" charset="0"/>
          <a:cs typeface="Arial" charset="0"/>
        </a:defRPr>
      </a:lvl7pPr>
      <a:lvl8pPr marL="1543050" algn="ctr" rtl="0" fontAlgn="base">
        <a:spcBef>
          <a:spcPct val="0"/>
        </a:spcBef>
        <a:spcAft>
          <a:spcPct val="0"/>
        </a:spcAft>
        <a:defRPr sz="5000">
          <a:solidFill>
            <a:schemeClr val="tx2"/>
          </a:solidFill>
          <a:latin typeface="Arial" charset="0"/>
          <a:cs typeface="Arial" charset="0"/>
        </a:defRPr>
      </a:lvl8pPr>
      <a:lvl9pPr marL="2057400" algn="ctr" rtl="0" fontAlgn="base">
        <a:spcBef>
          <a:spcPct val="0"/>
        </a:spcBef>
        <a:spcAft>
          <a:spcPct val="0"/>
        </a:spcAft>
        <a:defRPr sz="5000">
          <a:solidFill>
            <a:schemeClr val="tx2"/>
          </a:solidFill>
          <a:latin typeface="Arial" charset="0"/>
          <a:cs typeface="Arial" charset="0"/>
        </a:defRPr>
      </a:lvl9pPr>
    </p:titleStyle>
    <p:bodyStyle>
      <a:lvl1pPr marL="384175" indent="-384175" algn="l" rtl="0" eaLnBrk="0" fontAlgn="base" hangingPunct="0">
        <a:spcBef>
          <a:spcPct val="20000"/>
        </a:spcBef>
        <a:spcAft>
          <a:spcPct val="0"/>
        </a:spcAft>
        <a:buChar char="•"/>
        <a:defRPr sz="3600">
          <a:solidFill>
            <a:schemeClr val="tx1"/>
          </a:solidFill>
          <a:latin typeface="+mn-lt"/>
          <a:ea typeface="+mn-ea"/>
          <a:cs typeface="+mn-cs"/>
        </a:defRPr>
      </a:lvl1pPr>
      <a:lvl2pPr marL="835025" indent="-320675" algn="l" rtl="0" eaLnBrk="0" fontAlgn="base" hangingPunct="0">
        <a:spcBef>
          <a:spcPct val="20000"/>
        </a:spcBef>
        <a:spcAft>
          <a:spcPct val="0"/>
        </a:spcAft>
        <a:buChar char="–"/>
        <a:defRPr sz="3200">
          <a:solidFill>
            <a:schemeClr val="tx1"/>
          </a:solidFill>
          <a:latin typeface="+mn-lt"/>
          <a:cs typeface="+mn-cs"/>
        </a:defRPr>
      </a:lvl2pPr>
      <a:lvl3pPr marL="1285875" indent="-257175" algn="l" rtl="0" eaLnBrk="0" fontAlgn="base" hangingPunct="0">
        <a:spcBef>
          <a:spcPct val="20000"/>
        </a:spcBef>
        <a:spcAft>
          <a:spcPct val="0"/>
        </a:spcAft>
        <a:buChar char="•"/>
        <a:defRPr sz="2800">
          <a:solidFill>
            <a:schemeClr val="tx1"/>
          </a:solidFill>
          <a:latin typeface="+mn-lt"/>
          <a:cs typeface="+mn-cs"/>
        </a:defRPr>
      </a:lvl3pPr>
      <a:lvl4pPr marL="1800225" indent="-257175" algn="l" rtl="0" eaLnBrk="0" fontAlgn="base" hangingPunct="0">
        <a:spcBef>
          <a:spcPct val="20000"/>
        </a:spcBef>
        <a:spcAft>
          <a:spcPct val="0"/>
        </a:spcAft>
        <a:buChar char="–"/>
        <a:defRPr sz="2200">
          <a:solidFill>
            <a:schemeClr val="tx1"/>
          </a:solidFill>
          <a:latin typeface="+mn-lt"/>
          <a:cs typeface="+mn-cs"/>
        </a:defRPr>
      </a:lvl4pPr>
      <a:lvl5pPr marL="2314575" indent="-257175" algn="l" rtl="0" eaLnBrk="0" fontAlgn="base" hangingPunct="0">
        <a:spcBef>
          <a:spcPct val="20000"/>
        </a:spcBef>
        <a:spcAft>
          <a:spcPct val="0"/>
        </a:spcAft>
        <a:buChar char="»"/>
        <a:defRPr sz="2200">
          <a:solidFill>
            <a:schemeClr val="tx1"/>
          </a:solidFill>
          <a:latin typeface="+mn-lt"/>
          <a:cs typeface="+mn-cs"/>
        </a:defRPr>
      </a:lvl5pPr>
      <a:lvl6pPr marL="2828926" indent="-257176" algn="l" rtl="0" fontAlgn="base">
        <a:spcBef>
          <a:spcPct val="20000"/>
        </a:spcBef>
        <a:spcAft>
          <a:spcPct val="0"/>
        </a:spcAft>
        <a:buChar char="»"/>
        <a:defRPr sz="2200">
          <a:solidFill>
            <a:schemeClr val="tx1"/>
          </a:solidFill>
          <a:latin typeface="+mn-lt"/>
          <a:cs typeface="+mn-cs"/>
        </a:defRPr>
      </a:lvl6pPr>
      <a:lvl7pPr marL="3343276" indent="-257176" algn="l" rtl="0" fontAlgn="base">
        <a:spcBef>
          <a:spcPct val="20000"/>
        </a:spcBef>
        <a:spcAft>
          <a:spcPct val="0"/>
        </a:spcAft>
        <a:buChar char="»"/>
        <a:defRPr sz="2200">
          <a:solidFill>
            <a:schemeClr val="tx1"/>
          </a:solidFill>
          <a:latin typeface="+mn-lt"/>
          <a:cs typeface="+mn-cs"/>
        </a:defRPr>
      </a:lvl7pPr>
      <a:lvl8pPr marL="3857626" indent="-257176" algn="l" rtl="0" fontAlgn="base">
        <a:spcBef>
          <a:spcPct val="20000"/>
        </a:spcBef>
        <a:spcAft>
          <a:spcPct val="0"/>
        </a:spcAft>
        <a:buChar char="»"/>
        <a:defRPr sz="2200">
          <a:solidFill>
            <a:schemeClr val="tx1"/>
          </a:solidFill>
          <a:latin typeface="+mn-lt"/>
          <a:cs typeface="+mn-cs"/>
        </a:defRPr>
      </a:lvl8pPr>
      <a:lvl9pPr marL="4371976" indent="-257176" algn="l" rtl="0" fontAlgn="base">
        <a:spcBef>
          <a:spcPct val="20000"/>
        </a:spcBef>
        <a:spcAft>
          <a:spcPct val="0"/>
        </a:spcAft>
        <a:buChar char="»"/>
        <a:defRPr sz="2200">
          <a:solidFill>
            <a:schemeClr val="tx1"/>
          </a:solidFill>
          <a:latin typeface="+mn-lt"/>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grarheute.com/tier/rind/bbv-fordert-mehr-zeit-fuer-ausstieg-anbindehaltung-53045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ctrTitle"/>
          </p:nvPr>
        </p:nvSpPr>
        <p:spPr>
          <a:xfrm>
            <a:off x="863600" y="2012950"/>
            <a:ext cx="9794875" cy="1389063"/>
          </a:xfrm>
        </p:spPr>
        <p:txBody>
          <a:bodyPr/>
          <a:lstStyle/>
          <a:p>
            <a:pPr eaLnBrk="1" hangingPunct="1"/>
            <a:r>
              <a:rPr lang="en-GB" altLang="en-US" sz="3200" b="1" dirty="0" smtClean="0"/>
              <a:t>Developing criteria for the application of Directive 98/58 to welfare of dairy cows  </a:t>
            </a:r>
            <a:br>
              <a:rPr lang="en-GB" altLang="en-US" sz="3200" b="1" dirty="0" smtClean="0"/>
            </a:br>
            <a:endParaRPr lang="en-GB" altLang="en-US" sz="3200" b="1" dirty="0" smtClean="0"/>
          </a:p>
        </p:txBody>
      </p:sp>
      <p:sp>
        <p:nvSpPr>
          <p:cNvPr id="17411" name="Rectangle 4"/>
          <p:cNvSpPr>
            <a:spLocks noGrp="1" noChangeArrowheads="1"/>
          </p:cNvSpPr>
          <p:nvPr>
            <p:ph type="subTitle" idx="1"/>
          </p:nvPr>
        </p:nvSpPr>
        <p:spPr>
          <a:xfrm>
            <a:off x="1728788" y="3671888"/>
            <a:ext cx="8064500" cy="1655762"/>
          </a:xfrm>
        </p:spPr>
        <p:txBody>
          <a:bodyPr/>
          <a:lstStyle/>
          <a:p>
            <a:pPr eaLnBrk="1" hangingPunct="1"/>
            <a:r>
              <a:rPr lang="en-GB" altLang="en-US" sz="3200" smtClean="0"/>
              <a:t>Peter Stevenson</a:t>
            </a:r>
          </a:p>
          <a:p>
            <a:pPr eaLnBrk="1" hangingPunct="1"/>
            <a:r>
              <a:rPr lang="en-GB" altLang="en-US" sz="3200" smtClean="0"/>
              <a:t>Compassion in World Farming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563563" y="431800"/>
            <a:ext cx="10369550" cy="1081088"/>
          </a:xfrm>
        </p:spPr>
        <p:txBody>
          <a:bodyPr/>
          <a:lstStyle/>
          <a:p>
            <a:r>
              <a:rPr lang="en-GB" altLang="en-US" sz="2800" b="1" smtClean="0"/>
              <a:t>Factors to consider when assessing compliance with 98/58  regarding  lameness </a:t>
            </a:r>
          </a:p>
        </p:txBody>
      </p:sp>
      <p:sp>
        <p:nvSpPr>
          <p:cNvPr id="13315" name="Content Placeholder 2"/>
          <p:cNvSpPr>
            <a:spLocks noGrp="1"/>
          </p:cNvSpPr>
          <p:nvPr>
            <p:ph idx="1"/>
          </p:nvPr>
        </p:nvSpPr>
        <p:spPr>
          <a:xfrm>
            <a:off x="5905500" y="1843088"/>
            <a:ext cx="5327650" cy="3830637"/>
          </a:xfrm>
        </p:spPr>
        <p:txBody>
          <a:bodyPr/>
          <a:lstStyle/>
          <a:p>
            <a:r>
              <a:rPr lang="en-GB" altLang="en-US" sz="2400" smtClean="0"/>
              <a:t>Incidence of lameness?</a:t>
            </a:r>
          </a:p>
          <a:p>
            <a:r>
              <a:rPr lang="en-GB" altLang="en-US" sz="2400" smtClean="0"/>
              <a:t>Does the competent authority suggest a maximum level of lameness so that inspectors &amp; farmers have a clear target?</a:t>
            </a:r>
          </a:p>
          <a:p>
            <a:r>
              <a:rPr lang="en-GB" altLang="en-US" sz="2400" smtClean="0"/>
              <a:t>Is lameness being scored? Ideally this should be done monthly for early identification of subclinical lameness</a:t>
            </a:r>
          </a:p>
        </p:txBody>
      </p:sp>
      <p:pic>
        <p:nvPicPr>
          <p:cNvPr id="29700" name="Picture 8" descr="C:\Users\Richard.hardy\Desktop\EU Dairy Investigation Stills by Farm\spain\Farm 14 - castello1\P10904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893888"/>
            <a:ext cx="512445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6663" y="5616575"/>
            <a:ext cx="22018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60363" y="258763"/>
            <a:ext cx="10801350" cy="893762"/>
          </a:xfrm>
        </p:spPr>
        <p:txBody>
          <a:bodyPr/>
          <a:lstStyle/>
          <a:p>
            <a:r>
              <a:rPr lang="en-GB" altLang="en-US" sz="3200" b="1" smtClean="0"/>
              <a:t>What steps are farmers taking to prevent &amp; treat lameness?</a:t>
            </a:r>
          </a:p>
        </p:txBody>
      </p:sp>
      <p:sp>
        <p:nvSpPr>
          <p:cNvPr id="15363" name="Content Placeholder 2"/>
          <p:cNvSpPr>
            <a:spLocks noGrp="1"/>
          </p:cNvSpPr>
          <p:nvPr>
            <p:ph idx="1"/>
          </p:nvPr>
        </p:nvSpPr>
        <p:spPr>
          <a:xfrm>
            <a:off x="576263" y="1368425"/>
            <a:ext cx="10369550" cy="4564063"/>
          </a:xfrm>
        </p:spPr>
        <p:txBody>
          <a:bodyPr/>
          <a:lstStyle/>
          <a:p>
            <a:r>
              <a:rPr lang="en-GB" altLang="en-US" sz="2400" smtClean="0"/>
              <a:t>Under 98/58 farmers must  take “all reasonable steps” to “ensure” a low level  of  lameness</a:t>
            </a:r>
          </a:p>
          <a:p>
            <a:r>
              <a:rPr lang="en-GB" altLang="en-US" sz="2400" smtClean="0"/>
              <a:t>Have farmers got a  foot health plan?</a:t>
            </a:r>
          </a:p>
          <a:p>
            <a:r>
              <a:rPr lang="en-GB" altLang="en-US" sz="2400" smtClean="0"/>
              <a:t>Do farmers provide foot baths &amp; hoof trimming?  </a:t>
            </a:r>
          </a:p>
          <a:p>
            <a:r>
              <a:rPr lang="en-GB" altLang="en-US" sz="2400" smtClean="0"/>
              <a:t>Have  cows got a deep  bed  of  straw or  sand? - too much standing causes damaged hocks &amp; hoof problems, leading to lameness</a:t>
            </a:r>
          </a:p>
          <a:p>
            <a:r>
              <a:rPr lang="en-GB" altLang="en-US" sz="2400" smtClean="0"/>
              <a:t>If cubicles are too small or badly designed or the barn is overcrowded, cows  will stand more – leading to lameness</a:t>
            </a:r>
          </a:p>
          <a:p>
            <a:r>
              <a:rPr lang="en-GB" altLang="en-US" sz="2400" smtClean="0"/>
              <a:t>Are farmers achieving early detection and providing prompt, effective treatment of lame cows?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 calcmode="lin" valueType="num">
                                      <p:cBhvr additive="base">
                                        <p:cTn id="11"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 calcmode="lin" valueType="num">
                                      <p:cBhvr additive="base">
                                        <p:cTn id="17"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363">
                                            <p:txEl>
                                              <p:pRg st="5" end="5"/>
                                            </p:txEl>
                                          </p:spTgt>
                                        </p:tgtEl>
                                        <p:attrNameLst>
                                          <p:attrName>style.visibility</p:attrName>
                                        </p:attrNameLst>
                                      </p:cBhvr>
                                      <p:to>
                                        <p:strVal val="visible"/>
                                      </p:to>
                                    </p:set>
                                    <p:anim calcmode="lin" valueType="num">
                                      <p:cBhvr additive="base">
                                        <p:cTn id="29"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63563" y="431800"/>
            <a:ext cx="10369550" cy="1081088"/>
          </a:xfrm>
        </p:spPr>
        <p:txBody>
          <a:bodyPr/>
          <a:lstStyle/>
          <a:p>
            <a:r>
              <a:rPr lang="en-GB" altLang="en-US" sz="3600" b="1" smtClean="0"/>
              <a:t>Good Floor Condition: </a:t>
            </a:r>
            <a:br>
              <a:rPr lang="en-GB" altLang="en-US" sz="3600" b="1" smtClean="0"/>
            </a:br>
            <a:r>
              <a:rPr lang="en-GB" altLang="en-US" sz="3600" b="1" smtClean="0"/>
              <a:t>vital to reduce lameness &amp; injuries</a:t>
            </a:r>
          </a:p>
        </p:txBody>
      </p:sp>
      <p:sp>
        <p:nvSpPr>
          <p:cNvPr id="16387" name="Content Placeholder 2"/>
          <p:cNvSpPr>
            <a:spLocks noGrp="1"/>
          </p:cNvSpPr>
          <p:nvPr>
            <p:ph idx="1"/>
          </p:nvPr>
        </p:nvSpPr>
        <p:spPr>
          <a:xfrm>
            <a:off x="563563" y="1944688"/>
            <a:ext cx="10369550" cy="1990725"/>
          </a:xfrm>
        </p:spPr>
        <p:txBody>
          <a:bodyPr/>
          <a:lstStyle/>
          <a:p>
            <a:r>
              <a:rPr lang="en-GB" altLang="en-US" sz="2400" smtClean="0">
                <a:solidFill>
                  <a:schemeClr val="tx2"/>
                </a:solidFill>
              </a:rPr>
              <a:t>Floors should be neither rough (can lead to foot injuries) nor too smooth; they must be non-slip</a:t>
            </a:r>
          </a:p>
          <a:p>
            <a:pPr>
              <a:buFontTx/>
              <a:buNone/>
            </a:pPr>
            <a:endParaRPr lang="en-GB"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a:r>
              <a:rPr lang="en-GB" altLang="en-US" sz="3200" b="1" smtClean="0"/>
              <a:t>Cows, housing,  feeding  areas &amp; floors must be  kept clean &amp; dry to reduce infection pressure</a:t>
            </a:r>
          </a:p>
        </p:txBody>
      </p:sp>
      <p:pic>
        <p:nvPicPr>
          <p:cNvPr id="32771" name="Picture 10" descr="C:\Users\Richard.hardy\Desktop\EU Dairy Investigation Stills by Farm\denmark\Farm 7 - Daler_2\P1120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90675"/>
            <a:ext cx="48387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1" descr="C:\Users\Richard.hardy\Desktop\EU Dairy Investigation Stills by Farm\spain\Farm 3 - campllong4\P1090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3657600"/>
            <a:ext cx="3686175"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1473200"/>
            <a:ext cx="36639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7750" y="5797550"/>
            <a:ext cx="1423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76263" y="258763"/>
            <a:ext cx="10369550" cy="893762"/>
          </a:xfrm>
        </p:spPr>
        <p:txBody>
          <a:bodyPr/>
          <a:lstStyle/>
          <a:p>
            <a:r>
              <a:rPr lang="en-GB" altLang="en-US" sz="3600" b="1" smtClean="0"/>
              <a:t>Sores, wounds  &amp; injuries must  be minimised</a:t>
            </a:r>
          </a:p>
        </p:txBody>
      </p:sp>
      <p:pic>
        <p:nvPicPr>
          <p:cNvPr id="33795" name="Picture 6" descr="C:\Users\Richard.hardy\Desktop\EU Dairy Investigation Stills by Farm\denmark\Farm 2 - Burkal 02\P11206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592388"/>
            <a:ext cx="470376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439863"/>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20725" y="1223963"/>
            <a:ext cx="4095750" cy="708025"/>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2000" dirty="0" smtClean="0">
                <a:latin typeface="+mn-lt"/>
              </a:rPr>
              <a:t>Avoid sharp edges &amp; protrusions.  </a:t>
            </a:r>
            <a:br>
              <a:rPr lang="en-GB" altLang="en-US" sz="2000" dirty="0" smtClean="0">
                <a:latin typeface="+mn-lt"/>
              </a:rPr>
            </a:br>
            <a:r>
              <a:rPr lang="en-GB" altLang="en-US" sz="2000" dirty="0" smtClean="0">
                <a:latin typeface="+mn-lt"/>
              </a:rPr>
              <a:t>Repair damaged fittings</a:t>
            </a:r>
          </a:p>
        </p:txBody>
      </p:sp>
      <p:pic>
        <p:nvPicPr>
          <p:cNvPr id="33798"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6663" y="5616575"/>
            <a:ext cx="22018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4"/>
          <p:cNvSpPr>
            <a:spLocks noGrp="1"/>
          </p:cNvSpPr>
          <p:nvPr>
            <p:ph type="title"/>
          </p:nvPr>
        </p:nvSpPr>
        <p:spPr>
          <a:xfrm>
            <a:off x="576263" y="258763"/>
            <a:ext cx="10369550" cy="749300"/>
          </a:xfrm>
        </p:spPr>
        <p:txBody>
          <a:bodyPr/>
          <a:lstStyle/>
          <a:p>
            <a:r>
              <a:rPr lang="en-GB" altLang="en-US" sz="3600" b="1" smtClean="0"/>
              <a:t>Cubicles: length &amp; width</a:t>
            </a:r>
            <a:endParaRPr lang="en-GB" altLang="en-US" sz="3600" smtClean="0"/>
          </a:p>
        </p:txBody>
      </p:sp>
      <p:sp>
        <p:nvSpPr>
          <p:cNvPr id="19459" name="Content Placeholder 3"/>
          <p:cNvSpPr>
            <a:spLocks noGrp="1"/>
          </p:cNvSpPr>
          <p:nvPr>
            <p:ph idx="1"/>
          </p:nvPr>
        </p:nvSpPr>
        <p:spPr>
          <a:xfrm>
            <a:off x="576263" y="1152525"/>
            <a:ext cx="10369550" cy="4276725"/>
          </a:xfrm>
        </p:spPr>
        <p:txBody>
          <a:bodyPr/>
          <a:lstStyle/>
          <a:p>
            <a:r>
              <a:rPr lang="en-GB" altLang="en-US" sz="2200" smtClean="0"/>
              <a:t>Must be long enough to prevent cows lying or standing with their back legs in the passageway </a:t>
            </a:r>
          </a:p>
          <a:p>
            <a:r>
              <a:rPr lang="en-GB" altLang="en-US" sz="2200" smtClean="0"/>
              <a:t>Must be wide enough to prevent cows colliding with the cubicle fittings while lying down or standing up</a:t>
            </a:r>
          </a:p>
          <a:p>
            <a:pPr>
              <a:buFontTx/>
              <a:buNone/>
            </a:pPr>
            <a:endParaRPr lang="en-GB" altLang="en-US" sz="2200" smtClean="0"/>
          </a:p>
        </p:txBody>
      </p:sp>
      <p:pic>
        <p:nvPicPr>
          <p:cNvPr id="34820" name="Picture 1" descr="C:\Users\Richard.hardy\Desktop\EU Dairy Investigation Stills by Farm\denmark\Farm 7 - Daler_2\P11207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2765425"/>
            <a:ext cx="43211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75" y="2735263"/>
            <a:ext cx="38036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9163" y="5580063"/>
            <a:ext cx="22018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576263" y="431800"/>
            <a:ext cx="10369550" cy="533400"/>
          </a:xfrm>
        </p:spPr>
        <p:txBody>
          <a:bodyPr/>
          <a:lstStyle/>
          <a:p>
            <a:r>
              <a:rPr lang="en-GB" altLang="en-US" sz="3600" b="1" smtClean="0"/>
              <a:t>Body condition scoring</a:t>
            </a:r>
          </a:p>
        </p:txBody>
      </p:sp>
      <p:sp>
        <p:nvSpPr>
          <p:cNvPr id="21507" name="Content Placeholder 3"/>
          <p:cNvSpPr>
            <a:spLocks noGrp="1"/>
          </p:cNvSpPr>
          <p:nvPr>
            <p:ph idx="1"/>
          </p:nvPr>
        </p:nvSpPr>
        <p:spPr>
          <a:xfrm>
            <a:off x="576263" y="1655763"/>
            <a:ext cx="10369550" cy="4421187"/>
          </a:xfrm>
        </p:spPr>
        <p:txBody>
          <a:bodyPr/>
          <a:lstStyle/>
          <a:p>
            <a:r>
              <a:rPr lang="en-GB" altLang="en-US" sz="2200" smtClean="0"/>
              <a:t>Valuable for welfare, reproduction, health &amp; longevity</a:t>
            </a:r>
          </a:p>
          <a:p>
            <a:r>
              <a:rPr lang="en-GB" altLang="en-US" sz="2200" smtClean="0"/>
              <a:t>Too thin cows are at risk of disease, infection &amp; fertility issues</a:t>
            </a:r>
          </a:p>
          <a:p>
            <a:r>
              <a:rPr lang="en-GB" altLang="en-US" sz="2200" smtClean="0"/>
              <a:t>Too fat cows are at risk of difficult calvings,  fatty liver &amp;  displaced abomasum </a:t>
            </a:r>
          </a:p>
          <a:p>
            <a:pPr>
              <a:buFontTx/>
              <a:buNone/>
            </a:pPr>
            <a:endParaRPr lang="en-GB" altLang="en-US" sz="2200" smtClean="0"/>
          </a:p>
          <a:p>
            <a:pPr>
              <a:buFontTx/>
              <a:buNone/>
            </a:pPr>
            <a:endParaRPr lang="en-GB" altLang="en-US" sz="2200" smtClean="0"/>
          </a:p>
          <a:p>
            <a:endParaRPr lang="en-GB" alt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76263" y="258763"/>
            <a:ext cx="10369550" cy="749300"/>
          </a:xfrm>
        </p:spPr>
        <p:txBody>
          <a:bodyPr/>
          <a:lstStyle/>
          <a:p>
            <a:r>
              <a:rPr lang="en-GB" altLang="en-US" sz="3600" b="1" smtClean="0"/>
              <a:t>Mastitis</a:t>
            </a:r>
          </a:p>
        </p:txBody>
      </p:sp>
      <p:sp>
        <p:nvSpPr>
          <p:cNvPr id="36867" name="Content Placeholder 2"/>
          <p:cNvSpPr>
            <a:spLocks noGrp="1"/>
          </p:cNvSpPr>
          <p:nvPr>
            <p:ph idx="1"/>
          </p:nvPr>
        </p:nvSpPr>
        <p:spPr>
          <a:xfrm>
            <a:off x="576263" y="1295400"/>
            <a:ext cx="10369550" cy="4032250"/>
          </a:xfrm>
        </p:spPr>
        <p:txBody>
          <a:bodyPr/>
          <a:lstStyle/>
          <a:p>
            <a:r>
              <a:rPr lang="en-GB" altLang="en-US" sz="2400" smtClean="0"/>
              <a:t>EFSA states mastitis remains a major challenge &amp; estimates that the incidence of clinical mastitis varies between 20-35% cows per herd per year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63563" y="431800"/>
            <a:ext cx="10369550" cy="1081088"/>
          </a:xfrm>
        </p:spPr>
        <p:txBody>
          <a:bodyPr/>
          <a:lstStyle/>
          <a:p>
            <a:r>
              <a:rPr lang="en-GB" altLang="en-US" sz="3600" b="1" smtClean="0"/>
              <a:t>Economic benefits of preventing mastitis </a:t>
            </a:r>
          </a:p>
        </p:txBody>
      </p:sp>
      <p:sp>
        <p:nvSpPr>
          <p:cNvPr id="23555" name="Content Placeholder 2"/>
          <p:cNvSpPr>
            <a:spLocks noGrp="1"/>
          </p:cNvSpPr>
          <p:nvPr>
            <p:ph idx="1"/>
          </p:nvPr>
        </p:nvSpPr>
        <p:spPr>
          <a:xfrm>
            <a:off x="563563" y="1655763"/>
            <a:ext cx="10369550" cy="4276725"/>
          </a:xfrm>
        </p:spPr>
        <p:txBody>
          <a:bodyPr/>
          <a:lstStyle/>
          <a:p>
            <a:r>
              <a:rPr lang="en-US" altLang="en-US" sz="2400" smtClean="0"/>
              <a:t>High somatic cell counts can incur financial penalties imposed by the processor </a:t>
            </a:r>
          </a:p>
          <a:p>
            <a:r>
              <a:rPr lang="en-US" altLang="en-US" sz="2400" smtClean="0"/>
              <a:t>Increased staff time dealing with mastitis cases </a:t>
            </a:r>
          </a:p>
          <a:p>
            <a:r>
              <a:rPr lang="en-US" altLang="en-US" sz="2400" smtClean="0"/>
              <a:t>Costs of</a:t>
            </a:r>
            <a:r>
              <a:rPr lang="en-GB" altLang="en-US" sz="2400" smtClean="0"/>
              <a:t> veterinary care &amp; medicines</a:t>
            </a:r>
            <a:endParaRPr lang="en-US" altLang="en-US" sz="2400" smtClean="0"/>
          </a:p>
          <a:p>
            <a:r>
              <a:rPr lang="en-GB" altLang="en-US" sz="2400" smtClean="0"/>
              <a:t>Milk thrown away due to contamination by medication </a:t>
            </a:r>
          </a:p>
          <a:p>
            <a:r>
              <a:rPr lang="en-GB" altLang="en-US" sz="2400" smtClean="0"/>
              <a:t>Reduction in yields due to illness &amp; any permanent damage to udder tissue</a:t>
            </a:r>
          </a:p>
          <a:p>
            <a:r>
              <a:rPr lang="en-GB" altLang="en-US" sz="2400" smtClean="0"/>
              <a:t>Cost of reduced longevity due to premature culling</a:t>
            </a:r>
          </a:p>
          <a:p>
            <a:endParaRPr lang="en-GB" altLang="en-US" sz="2400" smtClean="0"/>
          </a:p>
          <a:p>
            <a:pPr>
              <a:buFontTx/>
              <a:buNone/>
            </a:pPr>
            <a:endParaRPr lang="en-GB"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 calcmode="lin" valueType="num">
                                      <p:cBhvr additive="base">
                                        <p:cTn id="7"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anim calcmode="lin" valueType="num">
                                      <p:cBhvr additive="base">
                                        <p:cTn id="13"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5" end="5"/>
                                            </p:txEl>
                                          </p:spTgt>
                                        </p:tgtEl>
                                        <p:attrNameLst>
                                          <p:attrName>style.visibility</p:attrName>
                                        </p:attrNameLst>
                                      </p:cBhvr>
                                      <p:to>
                                        <p:strVal val="visible"/>
                                      </p:to>
                                    </p:set>
                                    <p:anim calcmode="lin" valueType="num">
                                      <p:cBhvr additive="base">
                                        <p:cTn id="25"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576263" y="144463"/>
            <a:ext cx="10369550" cy="647700"/>
          </a:xfrm>
        </p:spPr>
        <p:txBody>
          <a:bodyPr/>
          <a:lstStyle/>
          <a:p>
            <a:r>
              <a:rPr lang="en-GB" altLang="en-US" sz="3600" b="1" smtClean="0"/>
              <a:t>Preventing mastitis</a:t>
            </a:r>
          </a:p>
        </p:txBody>
      </p:sp>
      <p:sp>
        <p:nvSpPr>
          <p:cNvPr id="24579" name="Content Placeholder 2"/>
          <p:cNvSpPr>
            <a:spLocks noGrp="1"/>
          </p:cNvSpPr>
          <p:nvPr>
            <p:ph idx="1"/>
          </p:nvPr>
        </p:nvSpPr>
        <p:spPr>
          <a:xfrm>
            <a:off x="561975" y="935038"/>
            <a:ext cx="10369550" cy="4895850"/>
          </a:xfrm>
        </p:spPr>
        <p:txBody>
          <a:bodyPr/>
          <a:lstStyle/>
          <a:p>
            <a:r>
              <a:rPr lang="en-US" altLang="en-US" sz="2000" smtClean="0"/>
              <a:t>EFSA states prevalence of mastitis should be reduced through: </a:t>
            </a:r>
          </a:p>
          <a:p>
            <a:pPr lvl="1"/>
            <a:r>
              <a:rPr lang="en-US" altLang="en-US" sz="2000" smtClean="0"/>
              <a:t>Identification &amp; elimination of carrier cows</a:t>
            </a:r>
          </a:p>
          <a:p>
            <a:pPr lvl="1"/>
            <a:r>
              <a:rPr lang="en-US" altLang="en-US" sz="2000" smtClean="0"/>
              <a:t>prevention of transmission of infection from cow to cow or through the environment</a:t>
            </a:r>
          </a:p>
          <a:p>
            <a:pPr lvl="1"/>
            <a:r>
              <a:rPr lang="en-US" altLang="en-US" sz="2000" smtClean="0"/>
              <a:t>improvement of the immune system by </a:t>
            </a:r>
            <a:r>
              <a:rPr lang="en-GB" altLang="en-US" sz="2000" smtClean="0"/>
              <a:t>minimising</a:t>
            </a:r>
            <a:r>
              <a:rPr lang="en-US" altLang="en-US" sz="2000" smtClean="0"/>
              <a:t> stress factors &amp; a nutritionally-balanced feed intake</a:t>
            </a:r>
          </a:p>
          <a:p>
            <a:r>
              <a:rPr lang="en-US" altLang="en-US" sz="2000" smtClean="0"/>
              <a:t>Hygienic teat management and </a:t>
            </a:r>
            <a:r>
              <a:rPr lang="en-GB" altLang="en-US" sz="2000" smtClean="0"/>
              <a:t>regular testing &amp; maintenance of milking machines are important</a:t>
            </a:r>
            <a:endParaRPr lang="en-US" altLang="en-US" sz="2000" smtClean="0"/>
          </a:p>
          <a:p>
            <a:r>
              <a:rPr lang="en-US" altLang="en-US" sz="2000" smtClean="0"/>
              <a:t>Provision of a clean, dry environment for standing (e.g. feeding area &amp; alleyways) &amp; lying are important in controlling mastitis </a:t>
            </a:r>
          </a:p>
          <a:p>
            <a:r>
              <a:rPr lang="en-US" altLang="en-US" sz="2000" smtClean="0"/>
              <a:t>Keep cows clean</a:t>
            </a:r>
          </a:p>
          <a:p>
            <a:r>
              <a:rPr lang="en-US" altLang="en-US" sz="2000" smtClean="0"/>
              <a:t>Good ventilation</a:t>
            </a:r>
          </a:p>
          <a:p>
            <a:r>
              <a:rPr lang="en-GB" altLang="en-US" sz="2000" smtClean="0"/>
              <a:t>Are farmers achieving early detection of mastitis and providing prompt, effective treatment?</a:t>
            </a:r>
          </a:p>
          <a:p>
            <a:pPr>
              <a:buFontTx/>
              <a:buNone/>
            </a:pPr>
            <a:endParaRPr lang="en-GB" altLang="en-US" sz="2200" smtClean="0"/>
          </a:p>
        </p:txBody>
      </p:sp>
      <p:pic>
        <p:nvPicPr>
          <p:cNvPr id="3891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9163" y="5580063"/>
            <a:ext cx="22018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 calcmode="lin" valueType="num">
                                      <p:cBhvr additive="base">
                                        <p:cTn id="7"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anim calcmode="lin" valueType="num">
                                      <p:cBhvr additive="base">
                                        <p:cTn id="13"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anim calcmode="lin" valueType="num">
                                      <p:cBhvr additive="base">
                                        <p:cTn id="31"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anim calcmode="lin" valueType="num">
                                      <p:cBhvr additive="base">
                                        <p:cTn id="35" dur="500" fill="hold"/>
                                        <p:tgtEl>
                                          <p:spTgt spid="24579">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5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4579">
                                            <p:txEl>
                                              <p:pRg st="8" end="8"/>
                                            </p:txEl>
                                          </p:spTgt>
                                        </p:tgtEl>
                                        <p:attrNameLst>
                                          <p:attrName>style.visibility</p:attrName>
                                        </p:attrNameLst>
                                      </p:cBhvr>
                                      <p:to>
                                        <p:strVal val="visible"/>
                                      </p:to>
                                    </p:set>
                                    <p:anim calcmode="lin" valueType="num">
                                      <p:cBhvr additive="base">
                                        <p:cTn id="41" dur="500" fill="hold"/>
                                        <p:tgtEl>
                                          <p:spTgt spid="24579">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45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2450" y="658813"/>
            <a:ext cx="10369550" cy="1081087"/>
          </a:xfrm>
        </p:spPr>
        <p:txBody>
          <a:bodyPr/>
          <a:lstStyle/>
          <a:p>
            <a:r>
              <a:rPr lang="en-GB" altLang="en-US" sz="2800" b="1" smtClean="0"/>
              <a:t>New report for EP Petitions Committee on animal welfare by DG for Internal Policies.  Author: Prof Donald Broom</a:t>
            </a:r>
            <a:r>
              <a:rPr lang="en-GB" altLang="en-US" sz="2800" smtClean="0"/>
              <a:t/>
            </a:r>
            <a:br>
              <a:rPr lang="en-GB" altLang="en-US" sz="2800" smtClean="0"/>
            </a:br>
            <a:endParaRPr lang="en-GB" altLang="en-US" sz="2800" smtClean="0"/>
          </a:p>
        </p:txBody>
      </p:sp>
      <p:sp>
        <p:nvSpPr>
          <p:cNvPr id="3" name="Content Placeholder 2"/>
          <p:cNvSpPr>
            <a:spLocks noGrp="1"/>
          </p:cNvSpPr>
          <p:nvPr>
            <p:ph idx="1"/>
          </p:nvPr>
        </p:nvSpPr>
        <p:spPr>
          <a:xfrm>
            <a:off x="552450" y="2016125"/>
            <a:ext cx="10369550" cy="4276725"/>
          </a:xfrm>
        </p:spPr>
        <p:txBody>
          <a:bodyPr/>
          <a:lstStyle/>
          <a:p>
            <a:r>
              <a:rPr lang="en-GB" altLang="en-US" sz="2200" smtClean="0"/>
              <a:t>The report states “dairy cow welfare ... may be considered to be the second greatest animal welfare problem in the EU”</a:t>
            </a:r>
          </a:p>
          <a:p>
            <a:r>
              <a:rPr lang="en-GB" altLang="en-US" sz="2200" smtClean="0"/>
              <a:t>It also states “Dairy cows producing large quantities of milk have high levels of leg disorders, mastitis and reproductive disorders. The proportion of cows affected by one or more of these disorders is high and the animals live with the poor welfare for a substantial part of their lives”.</a:t>
            </a:r>
          </a:p>
          <a:p>
            <a:pPr>
              <a:buFontTx/>
              <a:buNone/>
            </a:pPr>
            <a:endParaRPr lang="en-GB" altLang="en-US" sz="2200" smtClean="0"/>
          </a:p>
          <a:p>
            <a:endParaRPr lang="en-GB" altLang="en-US" sz="2200" smtClean="0"/>
          </a:p>
          <a:p>
            <a:endParaRPr lang="en-GB" alt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6263" y="258763"/>
            <a:ext cx="10369550" cy="1081087"/>
          </a:xfrm>
        </p:spPr>
        <p:txBody>
          <a:bodyPr/>
          <a:lstStyle/>
          <a:p>
            <a:r>
              <a:rPr lang="en-US" altLang="en-US" sz="3600" b="1" smtClean="0"/>
              <a:t>Tie stalls: tethering of dairy cows</a:t>
            </a:r>
            <a:r>
              <a:rPr lang="en-GB" altLang="en-US" sz="3600" smtClean="0"/>
              <a:t/>
            </a:r>
            <a:br>
              <a:rPr lang="en-GB" altLang="en-US" sz="3600" smtClean="0"/>
            </a:br>
            <a:endParaRPr lang="en-GB" altLang="en-US" sz="3600" b="1" smtClean="0"/>
          </a:p>
        </p:txBody>
      </p:sp>
      <p:sp>
        <p:nvSpPr>
          <p:cNvPr id="3" name="Content Placeholder 2"/>
          <p:cNvSpPr>
            <a:spLocks noGrp="1"/>
          </p:cNvSpPr>
          <p:nvPr>
            <p:ph sz="half" idx="1"/>
          </p:nvPr>
        </p:nvSpPr>
        <p:spPr>
          <a:xfrm>
            <a:off x="284163" y="935038"/>
            <a:ext cx="5332412" cy="4276725"/>
          </a:xfrm>
        </p:spPr>
        <p:txBody>
          <a:bodyPr/>
          <a:lstStyle/>
          <a:p>
            <a:r>
              <a:rPr lang="en-GB" altLang="en-US" sz="2200" smtClean="0"/>
              <a:t>In some Member States many cows are tethered indoors for most or all of year – sometimes tethered like this 24 hours a day all year round</a:t>
            </a:r>
          </a:p>
          <a:p>
            <a:r>
              <a:rPr lang="en-US" altLang="en-US" sz="2200" smtClean="0"/>
              <a:t>Unable to move other than to lie down &amp; stand up </a:t>
            </a:r>
            <a:r>
              <a:rPr lang="en-GB" altLang="en-US" sz="2200" smtClean="0"/>
              <a:t>and take a few steps backwards, forwards &amp; sideways</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331913"/>
            <a:ext cx="426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3600450"/>
            <a:ext cx="426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4"/>
          <p:cNvSpPr>
            <a:spLocks noGrp="1"/>
          </p:cNvSpPr>
          <p:nvPr>
            <p:ph type="title"/>
          </p:nvPr>
        </p:nvSpPr>
        <p:spPr>
          <a:xfrm>
            <a:off x="288925" y="215900"/>
            <a:ext cx="10656888" cy="1081088"/>
          </a:xfrm>
        </p:spPr>
        <p:txBody>
          <a:bodyPr/>
          <a:lstStyle/>
          <a:p>
            <a:r>
              <a:rPr lang="en-GB" altLang="en-US" sz="3600" b="1" smtClean="0"/>
              <a:t>Is use of tethering-stalls compatible with 98/58?</a:t>
            </a:r>
          </a:p>
        </p:txBody>
      </p:sp>
      <p:sp>
        <p:nvSpPr>
          <p:cNvPr id="26627" name="Content Placeholder 5"/>
          <p:cNvSpPr>
            <a:spLocks noGrp="1"/>
          </p:cNvSpPr>
          <p:nvPr>
            <p:ph idx="1"/>
          </p:nvPr>
        </p:nvSpPr>
        <p:spPr>
          <a:xfrm>
            <a:off x="504825" y="1223963"/>
            <a:ext cx="10369550" cy="4608512"/>
          </a:xfrm>
        </p:spPr>
        <p:txBody>
          <a:bodyPr/>
          <a:lstStyle/>
          <a:p>
            <a:r>
              <a:rPr lang="en-GB" altLang="en-US" sz="2400" smtClean="0"/>
              <a:t>Hard to believe that farmers using tethering-stalls are taking “all reasonable steps” to:  </a:t>
            </a:r>
          </a:p>
          <a:p>
            <a:r>
              <a:rPr lang="en-GB" altLang="en-US" sz="2400" smtClean="0"/>
              <a:t>“ensure” the cows’ welfare</a:t>
            </a:r>
          </a:p>
          <a:p>
            <a:r>
              <a:rPr lang="en-GB" altLang="en-US" sz="2400" smtClean="0"/>
              <a:t>“ensure” they are “not caused any unnecessary pain, suffering or injury”</a:t>
            </a:r>
          </a:p>
          <a:p>
            <a:r>
              <a:rPr lang="en-GB" altLang="en-US" sz="2400" smtClean="0"/>
              <a:t>One third of the Bavarian cows are still being tied all year round </a:t>
            </a:r>
            <a:r>
              <a:rPr lang="en-GB" altLang="en-US" sz="2400" smtClean="0">
                <a:hlinkClick r:id="rId2"/>
              </a:rPr>
              <a:t>https://www.agrarheute.com/tier/rind/bbv-fordert-mehr-zeit-fuer-ausstieg-anbindehaltung-530453</a:t>
            </a:r>
            <a:endParaRPr lang="en-GB" altLang="en-US" sz="2400" smtClean="0"/>
          </a:p>
          <a:p>
            <a:r>
              <a:rPr lang="en-GB" altLang="en-US" sz="2400" smtClean="0"/>
              <a:t>Bavaria is providing Rural Development funding to  support  farmers in moving from tether-stall systems</a:t>
            </a:r>
          </a:p>
          <a:p>
            <a:r>
              <a:rPr lang="en-GB" altLang="en-US" sz="2400" smtClean="0"/>
              <a:t>In Germany my understanding is that Real &amp; Lidl do not accept milk from tethered cows</a:t>
            </a:r>
          </a:p>
          <a:p>
            <a:pPr>
              <a:buFontTx/>
              <a:buNone/>
            </a:pPr>
            <a:endParaRPr lang="en-GB" altLang="en-US" sz="2400" smtClean="0"/>
          </a:p>
        </p:txBody>
      </p:sp>
      <p:pic>
        <p:nvPicPr>
          <p:cNvPr id="4096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9163" y="5580063"/>
            <a:ext cx="22018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anim calcmode="lin" valueType="num">
                                      <p:cBhvr additive="base">
                                        <p:cTn id="7"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anim calcmode="lin" valueType="num">
                                      <p:cBhvr additive="base">
                                        <p:cTn id="13"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anim calcmode="lin" valueType="num">
                                      <p:cBhvr additive="base">
                                        <p:cTn id="19"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76263" y="258763"/>
            <a:ext cx="10369550" cy="460375"/>
          </a:xfrm>
        </p:spPr>
        <p:txBody>
          <a:bodyPr/>
          <a:lstStyle/>
          <a:p>
            <a:r>
              <a:rPr lang="en-GB" altLang="en-US" sz="3600" b="1" smtClean="0"/>
              <a:t>DairyCo economic data</a:t>
            </a:r>
          </a:p>
        </p:txBody>
      </p:sp>
      <p:graphicFrame>
        <p:nvGraphicFramePr>
          <p:cNvPr id="3" name="Table 2"/>
          <p:cNvGraphicFramePr>
            <a:graphicFrameLocks noGrp="1"/>
          </p:cNvGraphicFramePr>
          <p:nvPr/>
        </p:nvGraphicFramePr>
        <p:xfrm>
          <a:off x="1800225" y="2087563"/>
          <a:ext cx="8064500" cy="3810000"/>
        </p:xfrm>
        <a:graphic>
          <a:graphicData uri="http://schemas.openxmlformats.org/drawingml/2006/table">
            <a:tbl>
              <a:tblPr firstRow="1" bandRow="1">
                <a:tableStyleId>{5C22544A-7EE6-4342-B048-85BDC9FD1C3A}</a:tableStyleId>
              </a:tblPr>
              <a:tblGrid>
                <a:gridCol w="3168196"/>
                <a:gridCol w="2304143"/>
                <a:gridCol w="2592161"/>
              </a:tblGrid>
              <a:tr h="370840">
                <a:tc>
                  <a:txBody>
                    <a:bodyPr/>
                    <a:lstStyle/>
                    <a:p>
                      <a:endParaRPr lang="en-GB" dirty="0"/>
                    </a:p>
                  </a:txBody>
                  <a:tcPr marL="91435" marR="91435"/>
                </a:tc>
                <a:tc>
                  <a:txBody>
                    <a:bodyPr/>
                    <a:lstStyle/>
                    <a:p>
                      <a:r>
                        <a:rPr lang="en-GB" dirty="0" smtClean="0">
                          <a:solidFill>
                            <a:srgbClr val="002060"/>
                          </a:solidFill>
                        </a:rPr>
                        <a:t>Cows at grass</a:t>
                      </a:r>
                      <a:endParaRPr lang="en-GB" dirty="0">
                        <a:solidFill>
                          <a:srgbClr val="002060"/>
                        </a:solidFill>
                      </a:endParaRPr>
                    </a:p>
                  </a:txBody>
                  <a:tcPr marL="91435" marR="91435"/>
                </a:tc>
                <a:tc>
                  <a:txBody>
                    <a:bodyPr/>
                    <a:lstStyle/>
                    <a:p>
                      <a:r>
                        <a:rPr lang="en-GB" dirty="0" smtClean="0">
                          <a:solidFill>
                            <a:schemeClr val="tx1"/>
                          </a:solidFill>
                        </a:rPr>
                        <a:t>High-output cows</a:t>
                      </a:r>
                      <a:endParaRPr lang="en-GB" dirty="0">
                        <a:solidFill>
                          <a:schemeClr val="tx1"/>
                        </a:solidFill>
                      </a:endParaRPr>
                    </a:p>
                  </a:txBody>
                  <a:tcPr marL="91435" marR="91435"/>
                </a:tc>
              </a:tr>
              <a:tr h="370840">
                <a:tc>
                  <a:txBody>
                    <a:bodyPr/>
                    <a:lstStyle/>
                    <a:p>
                      <a:r>
                        <a:rPr lang="en-GB" sz="2000" kern="1200" baseline="0" dirty="0" smtClean="0">
                          <a:solidFill>
                            <a:schemeClr val="dk1"/>
                          </a:solidFill>
                          <a:latin typeface="+mn-lt"/>
                          <a:ea typeface="+mn-ea"/>
                          <a:cs typeface="+mn-cs"/>
                        </a:rPr>
                        <a:t>Feed efficiency*</a:t>
                      </a:r>
                    </a:p>
                    <a:p>
                      <a:r>
                        <a:rPr lang="sv-SE" sz="2000" kern="1200" baseline="0" dirty="0" smtClean="0">
                          <a:solidFill>
                            <a:schemeClr val="dk1"/>
                          </a:solidFill>
                          <a:latin typeface="+mn-lt"/>
                          <a:ea typeface="+mn-ea"/>
                          <a:cs typeface="+mn-cs"/>
                        </a:rPr>
                        <a:t>(kg dry matter per litre - </a:t>
                      </a:r>
                      <a:r>
                        <a:rPr lang="en-GB" sz="2000" kern="1200" baseline="0" dirty="0" smtClean="0">
                          <a:solidFill>
                            <a:schemeClr val="dk1"/>
                          </a:solidFill>
                          <a:latin typeface="+mn-lt"/>
                          <a:ea typeface="+mn-ea"/>
                          <a:cs typeface="+mn-cs"/>
                        </a:rPr>
                        <a:t>excluding grazed grass)</a:t>
                      </a:r>
                      <a:endParaRPr lang="en-GB" dirty="0"/>
                    </a:p>
                  </a:txBody>
                  <a:tcPr marL="91435" marR="91435"/>
                </a:tc>
                <a:tc>
                  <a:txBody>
                    <a:bodyPr/>
                    <a:lstStyle/>
                    <a:p>
                      <a:r>
                        <a:rPr lang="en-GB" dirty="0" smtClean="0"/>
                        <a:t>0,63</a:t>
                      </a:r>
                      <a:endParaRPr lang="en-GB" dirty="0"/>
                    </a:p>
                  </a:txBody>
                  <a:tcPr marL="91435" marR="91435"/>
                </a:tc>
                <a:tc>
                  <a:txBody>
                    <a:bodyPr/>
                    <a:lstStyle/>
                    <a:p>
                      <a:r>
                        <a:rPr lang="en-GB" dirty="0" smtClean="0"/>
                        <a:t>0,76</a:t>
                      </a:r>
                      <a:endParaRPr lang="en-GB" dirty="0"/>
                    </a:p>
                  </a:txBody>
                  <a:tcPr marL="91435" marR="91435"/>
                </a:tc>
              </a:tr>
              <a:tr h="370840">
                <a:tc>
                  <a:txBody>
                    <a:bodyPr/>
                    <a:lstStyle/>
                    <a:p>
                      <a:r>
                        <a:rPr lang="en-GB" sz="2000" kern="1200" baseline="0" dirty="0" smtClean="0">
                          <a:solidFill>
                            <a:schemeClr val="dk1"/>
                          </a:solidFill>
                          <a:latin typeface="+mn-lt"/>
                          <a:ea typeface="+mn-ea"/>
                          <a:cs typeface="+mn-cs"/>
                        </a:rPr>
                        <a:t>Yield</a:t>
                      </a:r>
                    </a:p>
                    <a:p>
                      <a:r>
                        <a:rPr lang="en-GB" sz="2000" kern="1200" baseline="0" dirty="0" smtClean="0">
                          <a:solidFill>
                            <a:schemeClr val="dk1"/>
                          </a:solidFill>
                          <a:latin typeface="+mn-lt"/>
                          <a:ea typeface="+mn-ea"/>
                          <a:cs typeface="+mn-cs"/>
                        </a:rPr>
                        <a:t>(litres per cow per year)</a:t>
                      </a:r>
                      <a:endParaRPr lang="en-GB" dirty="0"/>
                    </a:p>
                  </a:txBody>
                  <a:tcPr marL="91435" marR="91435"/>
                </a:tc>
                <a:tc>
                  <a:txBody>
                    <a:bodyPr/>
                    <a:lstStyle/>
                    <a:p>
                      <a:r>
                        <a:rPr lang="en-GB" sz="2000" kern="1200" baseline="0" dirty="0" smtClean="0">
                          <a:solidFill>
                            <a:schemeClr val="dk1"/>
                          </a:solidFill>
                          <a:latin typeface="+mn-lt"/>
                          <a:ea typeface="+mn-ea"/>
                          <a:cs typeface="+mn-cs"/>
                        </a:rPr>
                        <a:t>5602</a:t>
                      </a:r>
                      <a:endParaRPr lang="en-GB" dirty="0"/>
                    </a:p>
                  </a:txBody>
                  <a:tcPr marL="91435" marR="91435"/>
                </a:tc>
                <a:tc>
                  <a:txBody>
                    <a:bodyPr/>
                    <a:lstStyle/>
                    <a:p>
                      <a:r>
                        <a:rPr lang="en-GB" sz="2000" kern="1200" baseline="0" dirty="0" smtClean="0">
                          <a:solidFill>
                            <a:schemeClr val="dk1"/>
                          </a:solidFill>
                          <a:latin typeface="+mn-lt"/>
                          <a:ea typeface="+mn-ea"/>
                          <a:cs typeface="+mn-cs"/>
                        </a:rPr>
                        <a:t>8593</a:t>
                      </a:r>
                      <a:endParaRPr lang="en-GB" dirty="0"/>
                    </a:p>
                  </a:txBody>
                  <a:tcPr marL="91435" marR="91435"/>
                </a:tc>
              </a:tr>
              <a:tr h="370840">
                <a:tc>
                  <a:txBody>
                    <a:bodyPr/>
                    <a:lstStyle/>
                    <a:p>
                      <a:r>
                        <a:rPr lang="en-GB" sz="2000" kern="1200" baseline="0" dirty="0" smtClean="0">
                          <a:solidFill>
                            <a:schemeClr val="dk1"/>
                          </a:solidFill>
                          <a:latin typeface="+mn-lt"/>
                          <a:ea typeface="+mn-ea"/>
                          <a:cs typeface="+mn-cs"/>
                        </a:rPr>
                        <a:t>Revenue index (pence per litre)(Cows at grass = 100)</a:t>
                      </a:r>
                      <a:endParaRPr lang="en-GB" dirty="0"/>
                    </a:p>
                  </a:txBody>
                  <a:tcPr marL="91435" marR="91435"/>
                </a:tc>
                <a:tc>
                  <a:txBody>
                    <a:bodyPr/>
                    <a:lstStyle/>
                    <a:p>
                      <a:r>
                        <a:rPr lang="en-GB" dirty="0" smtClean="0"/>
                        <a:t>100</a:t>
                      </a:r>
                      <a:endParaRPr lang="en-GB" dirty="0"/>
                    </a:p>
                  </a:txBody>
                  <a:tcPr marL="91435" marR="91435"/>
                </a:tc>
                <a:tc>
                  <a:txBody>
                    <a:bodyPr/>
                    <a:lstStyle/>
                    <a:p>
                      <a:r>
                        <a:rPr lang="en-GB" dirty="0" smtClean="0"/>
                        <a:t>91</a:t>
                      </a:r>
                      <a:endParaRPr lang="en-GB" dirty="0"/>
                    </a:p>
                  </a:txBody>
                  <a:tcPr marL="91435" marR="91435"/>
                </a:tc>
              </a:tr>
              <a:tr h="370840">
                <a:tc>
                  <a:txBody>
                    <a:bodyPr/>
                    <a:lstStyle/>
                    <a:p>
                      <a:r>
                        <a:rPr lang="en-GB" sz="2000" kern="1200" baseline="0" dirty="0" smtClean="0">
                          <a:solidFill>
                            <a:schemeClr val="dk1"/>
                          </a:solidFill>
                          <a:latin typeface="+mn-lt"/>
                          <a:ea typeface="+mn-ea"/>
                          <a:cs typeface="+mn-cs"/>
                        </a:rPr>
                        <a:t>Net margin index</a:t>
                      </a:r>
                    </a:p>
                    <a:p>
                      <a:r>
                        <a:rPr lang="en-GB" sz="2000" kern="1200" baseline="0" dirty="0" smtClean="0">
                          <a:solidFill>
                            <a:schemeClr val="dk1"/>
                          </a:solidFill>
                          <a:latin typeface="+mn-lt"/>
                          <a:ea typeface="+mn-ea"/>
                          <a:cs typeface="+mn-cs"/>
                        </a:rPr>
                        <a:t>(pence per litre)</a:t>
                      </a:r>
                    </a:p>
                    <a:p>
                      <a:r>
                        <a:rPr lang="en-GB" sz="2000" kern="1200" baseline="0" dirty="0" smtClean="0">
                          <a:solidFill>
                            <a:schemeClr val="dk1"/>
                          </a:solidFill>
                          <a:latin typeface="+mn-lt"/>
                          <a:ea typeface="+mn-ea"/>
                          <a:cs typeface="+mn-cs"/>
                        </a:rPr>
                        <a:t>(Cows at grass = 100)</a:t>
                      </a:r>
                      <a:endParaRPr lang="en-GB" dirty="0"/>
                    </a:p>
                  </a:txBody>
                  <a:tcPr marL="91435" marR="91435"/>
                </a:tc>
                <a:tc>
                  <a:txBody>
                    <a:bodyPr/>
                    <a:lstStyle/>
                    <a:p>
                      <a:r>
                        <a:rPr lang="en-GB" dirty="0" smtClean="0"/>
                        <a:t>100 </a:t>
                      </a:r>
                    </a:p>
                    <a:p>
                      <a:r>
                        <a:rPr lang="en-GB" dirty="0" smtClean="0"/>
                        <a:t>[2013 figure: 100]</a:t>
                      </a:r>
                      <a:endParaRPr lang="en-GB" dirty="0"/>
                    </a:p>
                  </a:txBody>
                  <a:tcPr marL="91435" marR="91435"/>
                </a:tc>
                <a:tc>
                  <a:txBody>
                    <a:bodyPr/>
                    <a:lstStyle/>
                    <a:p>
                      <a:r>
                        <a:rPr lang="en-GB" dirty="0" smtClean="0"/>
                        <a:t>52 </a:t>
                      </a:r>
                    </a:p>
                    <a:p>
                      <a:r>
                        <a:rPr lang="en-GB" dirty="0" smtClean="0"/>
                        <a:t>[2013 figure: 50]</a:t>
                      </a:r>
                      <a:endParaRPr lang="en-GB" dirty="0"/>
                    </a:p>
                  </a:txBody>
                  <a:tcPr marL="91435" marR="91435"/>
                </a:tc>
              </a:tr>
            </a:tbl>
          </a:graphicData>
        </a:graphic>
      </p:graphicFrame>
      <p:sp>
        <p:nvSpPr>
          <p:cNvPr id="42013" name="TextBox 3"/>
          <p:cNvSpPr txBox="1">
            <a:spLocks noChangeArrowheads="1"/>
          </p:cNvSpPr>
          <p:nvPr/>
        </p:nvSpPr>
        <p:spPr bwMode="auto">
          <a:xfrm>
            <a:off x="647700" y="835025"/>
            <a:ext cx="1051401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a:t> </a:t>
            </a:r>
            <a:r>
              <a:rPr lang="en-GB" altLang="en-US" sz="2200"/>
              <a:t>Milk yield is not the main driver of profit. It is production costs that are the </a:t>
            </a:r>
          </a:p>
          <a:p>
            <a:pPr eaLnBrk="1" hangingPunct="1"/>
            <a:r>
              <a:rPr lang="en-GB" altLang="en-US" sz="2200"/>
              <a:t>key determinant of profit -  and feed costs (the main component of overall costs) are lower in grass-based systems</a:t>
            </a:r>
          </a:p>
        </p:txBody>
      </p:sp>
      <p:sp>
        <p:nvSpPr>
          <p:cNvPr id="24606" name="TextBox 4"/>
          <p:cNvSpPr txBox="1">
            <a:spLocks noChangeArrowheads="1"/>
          </p:cNvSpPr>
          <p:nvPr/>
        </p:nvSpPr>
        <p:spPr bwMode="auto">
          <a:xfrm>
            <a:off x="215900" y="5903913"/>
            <a:ext cx="3675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t> DairyCo’s 2012 </a:t>
            </a:r>
            <a:r>
              <a:rPr lang="en-GB" altLang="en-US" i="1"/>
              <a:t>Milkbench+ study</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606"/>
                                        </p:tgtEl>
                                        <p:attrNameLst>
                                          <p:attrName>style.visibility</p:attrName>
                                        </p:attrNameLst>
                                      </p:cBhvr>
                                      <p:to>
                                        <p:strVal val="visible"/>
                                      </p:to>
                                    </p:set>
                                    <p:anim calcmode="lin" valueType="num">
                                      <p:cBhvr additive="base">
                                        <p:cTn id="11" dur="500" fill="hold"/>
                                        <p:tgtEl>
                                          <p:spTgt spid="24606"/>
                                        </p:tgtEl>
                                        <p:attrNameLst>
                                          <p:attrName>ppt_x</p:attrName>
                                        </p:attrNameLst>
                                      </p:cBhvr>
                                      <p:tavLst>
                                        <p:tav tm="0">
                                          <p:val>
                                            <p:strVal val="#ppt_x"/>
                                          </p:val>
                                        </p:tav>
                                        <p:tav tm="100000">
                                          <p:val>
                                            <p:strVal val="#ppt_x"/>
                                          </p:val>
                                        </p:tav>
                                      </p:tavLst>
                                    </p:anim>
                                    <p:anim calcmode="lin" valueType="num">
                                      <p:cBhvr additive="base">
                                        <p:cTn id="12" dur="500" fill="hold"/>
                                        <p:tgtEl>
                                          <p:spTgt spid="24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576263" y="258763"/>
            <a:ext cx="10369550" cy="749300"/>
          </a:xfrm>
        </p:spPr>
        <p:txBody>
          <a:bodyPr/>
          <a:lstStyle/>
          <a:p>
            <a:r>
              <a:rPr lang="en-GB" altLang="en-US" sz="3600" b="1" smtClean="0">
                <a:latin typeface="Calibri" panose="020F0502020204030204" pitchFamily="34" charset="0"/>
              </a:rPr>
              <a:t>Stress-free </a:t>
            </a:r>
            <a:r>
              <a:rPr lang="en-GB" altLang="en-US" sz="3600" b="1" smtClean="0"/>
              <a:t>stockmanship</a:t>
            </a:r>
          </a:p>
        </p:txBody>
      </p:sp>
      <p:sp>
        <p:nvSpPr>
          <p:cNvPr id="4" name="Content Placeholder 3"/>
          <p:cNvSpPr>
            <a:spLocks noGrp="1"/>
          </p:cNvSpPr>
          <p:nvPr>
            <p:ph idx="1"/>
          </p:nvPr>
        </p:nvSpPr>
        <p:spPr>
          <a:xfrm>
            <a:off x="566738" y="1223963"/>
            <a:ext cx="10369550" cy="4492625"/>
          </a:xfrm>
        </p:spPr>
        <p:txBody>
          <a:bodyPr/>
          <a:lstStyle/>
          <a:p>
            <a:r>
              <a:rPr lang="en-GB" altLang="en-US" sz="2400" smtClean="0"/>
              <a:t>Should be  stress-free for handlers &amp; the cows</a:t>
            </a:r>
          </a:p>
          <a:p>
            <a:r>
              <a:rPr lang="en-GB" altLang="en-US" sz="2400" smtClean="0"/>
              <a:t>Quiet, calm  </a:t>
            </a:r>
          </a:p>
          <a:p>
            <a:r>
              <a:rPr lang="en-GB" altLang="en-US" sz="2400" smtClean="0"/>
              <a:t>Move slowly</a:t>
            </a:r>
          </a:p>
          <a:p>
            <a:r>
              <a:rPr lang="en-GB" altLang="en-US" sz="2400" smtClean="0"/>
              <a:t>Learn how to use cows’ flight zone</a:t>
            </a:r>
          </a:p>
          <a:p>
            <a:r>
              <a:rPr lang="en-GB" altLang="en-US" sz="2400" smtClean="0"/>
              <a:t>Don’t stand directly behind cow</a:t>
            </a:r>
          </a:p>
          <a:p>
            <a:r>
              <a:rPr lang="en-GB" altLang="en-US" sz="2400" smtClean="0"/>
              <a:t>No shouting, no sticks</a:t>
            </a:r>
          </a:p>
        </p:txBody>
      </p:sp>
      <p:pic>
        <p:nvPicPr>
          <p:cNvPr id="43012" name="Picture 2" descr="Stress-free stockman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2232025"/>
            <a:ext cx="318135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5"/>
          <p:cNvSpPr txBox="1">
            <a:spLocks noChangeArrowheads="1"/>
          </p:cNvSpPr>
          <p:nvPr/>
        </p:nvSpPr>
        <p:spPr bwMode="auto">
          <a:xfrm>
            <a:off x="8569325" y="4679950"/>
            <a:ext cx="163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t>© CowSignals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6263" y="258763"/>
            <a:ext cx="10369550" cy="676275"/>
          </a:xfrm>
        </p:spPr>
        <p:txBody>
          <a:bodyPr/>
          <a:lstStyle/>
          <a:p>
            <a:r>
              <a:rPr lang="en-GB" altLang="en-US" sz="3600" b="1" smtClean="0"/>
              <a:t>Article 3 of Directive 98/58</a:t>
            </a:r>
          </a:p>
        </p:txBody>
      </p:sp>
      <p:sp>
        <p:nvSpPr>
          <p:cNvPr id="3" name="Content Placeholder 2"/>
          <p:cNvSpPr>
            <a:spLocks noGrp="1"/>
          </p:cNvSpPr>
          <p:nvPr>
            <p:ph idx="1"/>
          </p:nvPr>
        </p:nvSpPr>
        <p:spPr>
          <a:xfrm>
            <a:off x="431800" y="1008063"/>
            <a:ext cx="10369550" cy="4608512"/>
          </a:xfrm>
        </p:spPr>
        <p:txBody>
          <a:bodyPr/>
          <a:lstStyle/>
          <a:p>
            <a:pPr marL="385762" indent="-385762">
              <a:defRPr/>
            </a:pPr>
            <a:r>
              <a:rPr lang="en-GB" sz="2200" dirty="0" smtClean="0"/>
              <a:t>Requires Member States:  </a:t>
            </a:r>
          </a:p>
          <a:p>
            <a:pPr marL="835818" lvl="1" indent="-321468">
              <a:defRPr/>
            </a:pPr>
            <a:r>
              <a:rPr lang="en-GB" sz="2200" dirty="0" smtClean="0">
                <a:ea typeface="+mn-ea"/>
              </a:rPr>
              <a:t>“to make provision to ensure that the owners or keepers take </a:t>
            </a:r>
            <a:r>
              <a:rPr lang="en-GB" sz="2200" b="1" dirty="0" smtClean="0">
                <a:ea typeface="+mn-ea"/>
              </a:rPr>
              <a:t>all</a:t>
            </a:r>
            <a:r>
              <a:rPr lang="en-GB" sz="2200" dirty="0" smtClean="0">
                <a:ea typeface="+mn-ea"/>
              </a:rPr>
              <a:t> reasonable steps to </a:t>
            </a:r>
            <a:r>
              <a:rPr lang="en-GB" sz="2200" b="1" dirty="0" smtClean="0">
                <a:ea typeface="+mn-ea"/>
              </a:rPr>
              <a:t>ensure</a:t>
            </a:r>
            <a:r>
              <a:rPr lang="en-GB" sz="2200" dirty="0" smtClean="0">
                <a:ea typeface="+mn-ea"/>
              </a:rPr>
              <a:t> the welfare of animals under their care and </a:t>
            </a:r>
          </a:p>
          <a:p>
            <a:pPr marL="835818" lvl="1" indent="-321468">
              <a:defRPr/>
            </a:pPr>
            <a:r>
              <a:rPr lang="en-GB" sz="2200" dirty="0" smtClean="0">
                <a:ea typeface="+mn-ea"/>
              </a:rPr>
              <a:t>to </a:t>
            </a:r>
            <a:r>
              <a:rPr lang="en-GB" sz="2200" b="1" dirty="0" smtClean="0">
                <a:ea typeface="+mn-ea"/>
              </a:rPr>
              <a:t>ensure</a:t>
            </a:r>
            <a:r>
              <a:rPr lang="en-GB" sz="2200" dirty="0" smtClean="0">
                <a:ea typeface="+mn-ea"/>
              </a:rPr>
              <a:t> that those animals are not caused any unnecessary (</a:t>
            </a:r>
            <a:r>
              <a:rPr lang="en-GB" sz="2200" dirty="0" err="1" smtClean="0">
                <a:ea typeface="+mn-ea"/>
              </a:rPr>
              <a:t>i</a:t>
            </a:r>
            <a:r>
              <a:rPr lang="en-GB" sz="2200" dirty="0" smtClean="0">
                <a:ea typeface="+mn-ea"/>
              </a:rPr>
              <a:t>) pain, (ii) suffering or (iii) injury”</a:t>
            </a:r>
          </a:p>
          <a:p>
            <a:pPr marL="385762" indent="-385762">
              <a:defRPr/>
            </a:pPr>
            <a:r>
              <a:rPr lang="en-GB" sz="2200" dirty="0" smtClean="0"/>
              <a:t>Article 3 is a demanding provision - it requires owners &amp; keepers to take “all” reasonable steps. </a:t>
            </a:r>
          </a:p>
          <a:p>
            <a:pPr marL="385762" indent="-385762">
              <a:defRPr/>
            </a:pPr>
            <a:r>
              <a:rPr lang="en-GB" sz="2200" dirty="0" smtClean="0"/>
              <a:t>Owners &amp; keepers must “ensure” dairy cows’ welfare and “ensure” that they are not caused any unnecessary pain, suffering or injury.</a:t>
            </a:r>
          </a:p>
          <a:p>
            <a:pPr marL="385762" indent="-385762">
              <a:defRPr/>
            </a:pPr>
            <a:r>
              <a:rPr lang="en-GB" sz="2200" dirty="0" smtClean="0"/>
              <a:t>Commission says EFSA Scientific Report &amp; Opinions can </a:t>
            </a:r>
            <a:r>
              <a:rPr lang="en-US" sz="2200" dirty="0" smtClean="0"/>
              <a:t>help us understand what should be taken into account when assessing each of these factors</a:t>
            </a:r>
            <a:endParaRPr lang="en-GB" sz="2200" dirty="0" smtClean="0"/>
          </a:p>
          <a:p>
            <a:pPr marL="385762" indent="-385762">
              <a:defRPr/>
            </a:pPr>
            <a:endParaRPr lang="en-GB"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idx="4294967295"/>
          </p:nvPr>
        </p:nvSpPr>
        <p:spPr>
          <a:xfrm>
            <a:off x="425450" y="109538"/>
            <a:ext cx="10369550" cy="576262"/>
          </a:xfrm>
        </p:spPr>
        <p:txBody>
          <a:bodyPr/>
          <a:lstStyle/>
          <a:p>
            <a:r>
              <a:rPr lang="en-GB" altLang="en-US" sz="2400" b="1" smtClean="0"/>
              <a:t>Main factors to be looked at  when assessing compliance with 98/58</a:t>
            </a:r>
          </a:p>
        </p:txBody>
      </p:sp>
      <p:sp>
        <p:nvSpPr>
          <p:cNvPr id="5123" name="Oval 7"/>
          <p:cNvSpPr>
            <a:spLocks noChangeArrowheads="1"/>
          </p:cNvSpPr>
          <p:nvPr/>
        </p:nvSpPr>
        <p:spPr bwMode="auto">
          <a:xfrm>
            <a:off x="6985000" y="792163"/>
            <a:ext cx="1749425" cy="935037"/>
          </a:xfrm>
          <a:prstGeom prst="ellipse">
            <a:avLst/>
          </a:prstGeom>
          <a:solidFill>
            <a:srgbClr val="E1F2F3"/>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dirty="0" smtClean="0">
                <a:latin typeface="+mn-lt"/>
              </a:rPr>
              <a:t>Lameness</a:t>
            </a:r>
          </a:p>
        </p:txBody>
      </p:sp>
      <p:sp>
        <p:nvSpPr>
          <p:cNvPr id="5124" name="Oval 9"/>
          <p:cNvSpPr>
            <a:spLocks noChangeArrowheads="1"/>
          </p:cNvSpPr>
          <p:nvPr/>
        </p:nvSpPr>
        <p:spPr bwMode="auto">
          <a:xfrm>
            <a:off x="7056438" y="3816350"/>
            <a:ext cx="1677987" cy="914400"/>
          </a:xfrm>
          <a:prstGeom prst="ellipse">
            <a:avLst/>
          </a:prstGeom>
          <a:solidFill>
            <a:srgbClr val="E1F2F3"/>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mtClean="0">
                <a:latin typeface="+mn-lt"/>
              </a:rPr>
              <a:t>Mastitis</a:t>
            </a:r>
          </a:p>
        </p:txBody>
      </p:sp>
      <p:sp>
        <p:nvSpPr>
          <p:cNvPr id="5125" name="Oval 10"/>
          <p:cNvSpPr>
            <a:spLocks noChangeArrowheads="1"/>
          </p:cNvSpPr>
          <p:nvPr/>
        </p:nvSpPr>
        <p:spPr bwMode="auto">
          <a:xfrm>
            <a:off x="7056438" y="1800225"/>
            <a:ext cx="1677987" cy="914400"/>
          </a:xfrm>
          <a:prstGeom prst="ellipse">
            <a:avLst/>
          </a:prstGeom>
          <a:solidFill>
            <a:srgbClr val="E1F2F3"/>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mtClean="0">
                <a:latin typeface="+mn-lt"/>
              </a:rPr>
              <a:t>Injuries &amp; sores</a:t>
            </a:r>
          </a:p>
        </p:txBody>
      </p:sp>
      <p:sp>
        <p:nvSpPr>
          <p:cNvPr id="5126" name="Oval 11"/>
          <p:cNvSpPr>
            <a:spLocks noChangeArrowheads="1"/>
          </p:cNvSpPr>
          <p:nvPr/>
        </p:nvSpPr>
        <p:spPr bwMode="auto">
          <a:xfrm>
            <a:off x="7056438" y="2808288"/>
            <a:ext cx="1677987" cy="914400"/>
          </a:xfrm>
          <a:prstGeom prst="ellipse">
            <a:avLst/>
          </a:prstGeom>
          <a:solidFill>
            <a:srgbClr val="E1F2F3"/>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mtClean="0">
                <a:latin typeface="+mn-lt"/>
              </a:rPr>
              <a:t>Body condition</a:t>
            </a:r>
          </a:p>
        </p:txBody>
      </p:sp>
      <p:sp>
        <p:nvSpPr>
          <p:cNvPr id="13" name="Rounded Rectangle 12"/>
          <p:cNvSpPr>
            <a:spLocks noChangeArrowheads="1"/>
          </p:cNvSpPr>
          <p:nvPr/>
        </p:nvSpPr>
        <p:spPr bwMode="auto">
          <a:xfrm>
            <a:off x="2520950" y="1008063"/>
            <a:ext cx="1389063" cy="914400"/>
          </a:xfrm>
          <a:prstGeom prst="roundRect">
            <a:avLst>
              <a:gd name="adj" fmla="val 16667"/>
            </a:avLst>
          </a:prstGeom>
          <a:solidFill>
            <a:srgbClr val="FFF5D5"/>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dirty="0" smtClean="0">
                <a:latin typeface="+mn-lt"/>
              </a:rPr>
              <a:t>Cubicle design</a:t>
            </a:r>
          </a:p>
        </p:txBody>
      </p:sp>
      <p:sp>
        <p:nvSpPr>
          <p:cNvPr id="14" name="Rounded Rectangle 13"/>
          <p:cNvSpPr>
            <a:spLocks noChangeArrowheads="1"/>
          </p:cNvSpPr>
          <p:nvPr/>
        </p:nvSpPr>
        <p:spPr bwMode="auto">
          <a:xfrm>
            <a:off x="2592388" y="4103688"/>
            <a:ext cx="1390650" cy="914400"/>
          </a:xfrm>
          <a:prstGeom prst="roundRect">
            <a:avLst>
              <a:gd name="adj" fmla="val 16667"/>
            </a:avLst>
          </a:prstGeom>
          <a:solidFill>
            <a:srgbClr val="FFF5D5"/>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mtClean="0">
                <a:latin typeface="+mn-lt"/>
              </a:rPr>
              <a:t>Floor condition</a:t>
            </a:r>
          </a:p>
        </p:txBody>
      </p:sp>
      <p:sp>
        <p:nvSpPr>
          <p:cNvPr id="15" name="Rounded Rectangle 14"/>
          <p:cNvSpPr>
            <a:spLocks noChangeArrowheads="1"/>
          </p:cNvSpPr>
          <p:nvPr/>
        </p:nvSpPr>
        <p:spPr bwMode="auto">
          <a:xfrm>
            <a:off x="2592388" y="5111750"/>
            <a:ext cx="1390650" cy="914400"/>
          </a:xfrm>
          <a:prstGeom prst="roundRect">
            <a:avLst>
              <a:gd name="adj" fmla="val 16667"/>
            </a:avLst>
          </a:prstGeom>
          <a:solidFill>
            <a:srgbClr val="FFF5D5"/>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mtClean="0">
                <a:latin typeface="+mn-lt"/>
              </a:rPr>
              <a:t>Dirty housing</a:t>
            </a:r>
          </a:p>
        </p:txBody>
      </p:sp>
      <p:sp>
        <p:nvSpPr>
          <p:cNvPr id="16" name="Rounded Rectangle 15"/>
          <p:cNvSpPr>
            <a:spLocks noChangeArrowheads="1"/>
          </p:cNvSpPr>
          <p:nvPr/>
        </p:nvSpPr>
        <p:spPr bwMode="auto">
          <a:xfrm>
            <a:off x="2592388" y="2087563"/>
            <a:ext cx="1390650" cy="914400"/>
          </a:xfrm>
          <a:prstGeom prst="roundRect">
            <a:avLst>
              <a:gd name="adj" fmla="val 16667"/>
            </a:avLst>
          </a:prstGeom>
          <a:solidFill>
            <a:srgbClr val="FFF5D5"/>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mtClean="0">
                <a:latin typeface="+mn-lt"/>
              </a:rPr>
              <a:t>Bedding</a:t>
            </a:r>
          </a:p>
        </p:txBody>
      </p:sp>
      <p:sp>
        <p:nvSpPr>
          <p:cNvPr id="17" name="Rounded Rectangle 16"/>
          <p:cNvSpPr>
            <a:spLocks noChangeArrowheads="1"/>
          </p:cNvSpPr>
          <p:nvPr/>
        </p:nvSpPr>
        <p:spPr bwMode="auto">
          <a:xfrm>
            <a:off x="360363" y="2663825"/>
            <a:ext cx="1993900" cy="720725"/>
          </a:xfrm>
          <a:prstGeom prst="roundRect">
            <a:avLst>
              <a:gd name="adj" fmla="val 16667"/>
            </a:avLst>
          </a:prstGeom>
          <a:solidFill>
            <a:srgbClr val="FFF5D5"/>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z="2000" b="1" smtClean="0">
                <a:latin typeface="+mn-lt"/>
              </a:rPr>
              <a:t>RESOURCE- BASED</a:t>
            </a:r>
          </a:p>
        </p:txBody>
      </p:sp>
      <p:sp>
        <p:nvSpPr>
          <p:cNvPr id="5132" name="Oval 18"/>
          <p:cNvSpPr>
            <a:spLocks noChangeArrowheads="1"/>
          </p:cNvSpPr>
          <p:nvPr/>
        </p:nvSpPr>
        <p:spPr bwMode="auto">
          <a:xfrm>
            <a:off x="9074150" y="2519363"/>
            <a:ext cx="1922463" cy="914400"/>
          </a:xfrm>
          <a:prstGeom prst="ellipse">
            <a:avLst/>
          </a:prstGeom>
          <a:solidFill>
            <a:srgbClr val="E1F2F3"/>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z="2000" b="1" dirty="0" smtClean="0">
                <a:latin typeface="+mn-lt"/>
              </a:rPr>
              <a:t>ANIMAL- BASED</a:t>
            </a:r>
            <a:endParaRPr lang="en-GB" altLang="en-US" sz="2000" dirty="0" smtClean="0">
              <a:latin typeface="+mn-lt"/>
            </a:endParaRPr>
          </a:p>
        </p:txBody>
      </p:sp>
      <p:sp>
        <p:nvSpPr>
          <p:cNvPr id="5133" name="Oval 19"/>
          <p:cNvSpPr>
            <a:spLocks noChangeArrowheads="1"/>
          </p:cNvSpPr>
          <p:nvPr/>
        </p:nvSpPr>
        <p:spPr bwMode="auto">
          <a:xfrm>
            <a:off x="7056438" y="4824413"/>
            <a:ext cx="1677987" cy="914400"/>
          </a:xfrm>
          <a:prstGeom prst="ellipse">
            <a:avLst/>
          </a:prstGeom>
          <a:solidFill>
            <a:srgbClr val="E1F2F3"/>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mtClean="0">
                <a:latin typeface="+mn-lt"/>
              </a:rPr>
              <a:t>Dirty  animals</a:t>
            </a:r>
          </a:p>
        </p:txBody>
      </p:sp>
      <p:cxnSp>
        <p:nvCxnSpPr>
          <p:cNvPr id="18" name="AutoShape 7"/>
          <p:cNvCxnSpPr>
            <a:cxnSpLocks noChangeShapeType="1"/>
          </p:cNvCxnSpPr>
          <p:nvPr/>
        </p:nvCxnSpPr>
        <p:spPr bwMode="auto">
          <a:xfrm flipV="1">
            <a:off x="3960813" y="1008063"/>
            <a:ext cx="3095625" cy="36036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flipV="1">
            <a:off x="4032250" y="1152525"/>
            <a:ext cx="2881313" cy="100806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7"/>
          <p:cNvCxnSpPr>
            <a:cxnSpLocks noChangeShapeType="1"/>
          </p:cNvCxnSpPr>
          <p:nvPr/>
        </p:nvCxnSpPr>
        <p:spPr bwMode="auto">
          <a:xfrm flipV="1">
            <a:off x="4032250" y="1295400"/>
            <a:ext cx="2881313" cy="302418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AutoShape 7"/>
          <p:cNvCxnSpPr>
            <a:cxnSpLocks noChangeShapeType="1"/>
          </p:cNvCxnSpPr>
          <p:nvPr/>
        </p:nvCxnSpPr>
        <p:spPr bwMode="auto">
          <a:xfrm flipV="1">
            <a:off x="3960813" y="1439863"/>
            <a:ext cx="3024187" cy="388778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AutoShape 7"/>
          <p:cNvCxnSpPr>
            <a:cxnSpLocks noChangeShapeType="1"/>
            <a:stCxn id="13" idx="3"/>
          </p:cNvCxnSpPr>
          <p:nvPr/>
        </p:nvCxnSpPr>
        <p:spPr bwMode="auto">
          <a:xfrm>
            <a:off x="3910013" y="1465263"/>
            <a:ext cx="3189287" cy="6604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3" name="AutoShape 7"/>
          <p:cNvCxnSpPr>
            <a:cxnSpLocks noChangeShapeType="1"/>
          </p:cNvCxnSpPr>
          <p:nvPr/>
        </p:nvCxnSpPr>
        <p:spPr bwMode="auto">
          <a:xfrm flipV="1">
            <a:off x="4032250" y="2303463"/>
            <a:ext cx="2981325" cy="360362"/>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6" name="AutoShape 7"/>
          <p:cNvCxnSpPr>
            <a:cxnSpLocks noChangeShapeType="1"/>
          </p:cNvCxnSpPr>
          <p:nvPr/>
        </p:nvCxnSpPr>
        <p:spPr bwMode="auto">
          <a:xfrm flipV="1">
            <a:off x="4032250" y="2376488"/>
            <a:ext cx="3024188" cy="2087562"/>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1" name="Rounded Rectangle 40"/>
          <p:cNvSpPr>
            <a:spLocks noChangeArrowheads="1"/>
          </p:cNvSpPr>
          <p:nvPr/>
        </p:nvSpPr>
        <p:spPr bwMode="auto">
          <a:xfrm>
            <a:off x="2592388" y="3095625"/>
            <a:ext cx="1390650" cy="914400"/>
          </a:xfrm>
          <a:prstGeom prst="roundRect">
            <a:avLst>
              <a:gd name="adj" fmla="val 16667"/>
            </a:avLst>
          </a:prstGeom>
          <a:solidFill>
            <a:srgbClr val="FFF5D5"/>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smtClean="0">
                <a:latin typeface="+mn-lt"/>
              </a:rPr>
              <a:t>Nutrition</a:t>
            </a:r>
          </a:p>
        </p:txBody>
      </p:sp>
      <p:cxnSp>
        <p:nvCxnSpPr>
          <p:cNvPr id="43" name="AutoShape 7"/>
          <p:cNvCxnSpPr>
            <a:cxnSpLocks noChangeShapeType="1"/>
          </p:cNvCxnSpPr>
          <p:nvPr/>
        </p:nvCxnSpPr>
        <p:spPr bwMode="auto">
          <a:xfrm flipV="1">
            <a:off x="4105275" y="3168650"/>
            <a:ext cx="2908300" cy="431800"/>
          </a:xfrm>
          <a:prstGeom prst="straightConnector1">
            <a:avLst/>
          </a:prstGeom>
          <a:noFill/>
          <a:ln w="28575">
            <a:solidFill>
              <a:srgbClr val="75C4FF"/>
            </a:solidFill>
            <a:round/>
            <a:headEnd/>
            <a:tailEnd type="triangle" w="med" len="med"/>
          </a:ln>
          <a:extLst>
            <a:ext uri="{909E8E84-426E-40DD-AFC4-6F175D3DCCD1}">
              <a14:hiddenFill xmlns:a14="http://schemas.microsoft.com/office/drawing/2010/main">
                <a:noFill/>
              </a14:hiddenFill>
            </a:ext>
          </a:extLst>
        </p:spPr>
      </p:cxnSp>
      <p:cxnSp>
        <p:nvCxnSpPr>
          <p:cNvPr id="46" name="AutoShape 7"/>
          <p:cNvCxnSpPr>
            <a:cxnSpLocks noChangeShapeType="1"/>
          </p:cNvCxnSpPr>
          <p:nvPr/>
        </p:nvCxnSpPr>
        <p:spPr bwMode="auto">
          <a:xfrm flipV="1">
            <a:off x="4032250" y="2519363"/>
            <a:ext cx="3155950" cy="295275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 name="AutoShape 7"/>
          <p:cNvCxnSpPr>
            <a:cxnSpLocks noChangeShapeType="1"/>
            <a:stCxn id="15" idx="3"/>
          </p:cNvCxnSpPr>
          <p:nvPr/>
        </p:nvCxnSpPr>
        <p:spPr bwMode="auto">
          <a:xfrm flipV="1">
            <a:off x="3983038" y="4464050"/>
            <a:ext cx="3030537" cy="1104900"/>
          </a:xfrm>
          <a:prstGeom prst="straightConnector1">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51" name="AutoShape 7"/>
          <p:cNvCxnSpPr>
            <a:cxnSpLocks noChangeShapeType="1"/>
          </p:cNvCxnSpPr>
          <p:nvPr/>
        </p:nvCxnSpPr>
        <p:spPr bwMode="auto">
          <a:xfrm flipV="1">
            <a:off x="4032250" y="5327650"/>
            <a:ext cx="3024188" cy="433388"/>
          </a:xfrm>
          <a:prstGeom prst="straightConnector1">
            <a:avLst/>
          </a:prstGeom>
          <a:noFill/>
          <a:ln w="28575">
            <a:solidFill>
              <a:srgbClr val="75C4FF"/>
            </a:solidFill>
            <a:round/>
            <a:headEnd/>
            <a:tailEnd type="triangle" w="med" len="med"/>
          </a:ln>
          <a:extLst>
            <a:ext uri="{909E8E84-426E-40DD-AFC4-6F175D3DCCD1}">
              <a14:hiddenFill xmlns:a14="http://schemas.microsoft.com/office/drawing/2010/main">
                <a:noFill/>
              </a14:hiddenFill>
            </a:ext>
          </a:extLst>
        </p:spPr>
      </p:cxnSp>
      <p:cxnSp>
        <p:nvCxnSpPr>
          <p:cNvPr id="55" name="AutoShape 7"/>
          <p:cNvCxnSpPr>
            <a:cxnSpLocks noChangeShapeType="1"/>
          </p:cNvCxnSpPr>
          <p:nvPr/>
        </p:nvCxnSpPr>
        <p:spPr bwMode="auto">
          <a:xfrm>
            <a:off x="4032250" y="3887788"/>
            <a:ext cx="3024188" cy="431800"/>
          </a:xfrm>
          <a:prstGeom prst="straightConnector1">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69" name="AutoShape 7"/>
          <p:cNvCxnSpPr>
            <a:cxnSpLocks noChangeShapeType="1"/>
          </p:cNvCxnSpPr>
          <p:nvPr/>
        </p:nvCxnSpPr>
        <p:spPr bwMode="auto">
          <a:xfrm flipV="1">
            <a:off x="4032250" y="1223963"/>
            <a:ext cx="2881313" cy="194468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153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5684838"/>
            <a:ext cx="21605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9"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par>
                                <p:cTn id="15" presetID="9"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dissolve">
                                      <p:cBhvr>
                                        <p:cTn id="33" dur="500"/>
                                        <p:tgtEl>
                                          <p:spTgt spid="41"/>
                                        </p:tgtEl>
                                      </p:cBhvr>
                                    </p:animEffect>
                                  </p:childTnLst>
                                </p:cTn>
                              </p:par>
                              <p:par>
                                <p:cTn id="34" presetID="9" presetClass="entr" presetSubtype="0"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dissolve">
                                      <p:cBhvr>
                                        <p:cTn id="36" dur="500"/>
                                        <p:tgtEl>
                                          <p:spTgt spid="69"/>
                                        </p:tgtEl>
                                      </p:cBhvr>
                                    </p:animEffect>
                                  </p:childTnLst>
                                </p:cTn>
                              </p:par>
                              <p:par>
                                <p:cTn id="37" presetID="9"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dissolve">
                                      <p:cBhvr>
                                        <p:cTn id="39" dur="500"/>
                                        <p:tgtEl>
                                          <p:spTgt spid="43"/>
                                        </p:tgtEl>
                                      </p:cBhvr>
                                    </p:animEffect>
                                  </p:childTnLst>
                                </p:cTn>
                              </p:par>
                              <p:par>
                                <p:cTn id="40" presetID="9"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dissolve">
                                      <p:cBhvr>
                                        <p:cTn id="42" dur="500"/>
                                        <p:tgtEl>
                                          <p:spTgt spid="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par>
                                <p:cTn id="48" presetID="9"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dissolve">
                                      <p:cBhvr>
                                        <p:cTn id="50" dur="500"/>
                                        <p:tgtEl>
                                          <p:spTgt spid="26"/>
                                        </p:tgtEl>
                                      </p:cBhvr>
                                    </p:animEffect>
                                  </p:childTnLst>
                                </p:cTn>
                              </p:par>
                              <p:par>
                                <p:cTn id="51" presetID="9"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dissolve">
                                      <p:cBhvr>
                                        <p:cTn id="53" dur="500"/>
                                        <p:tgtEl>
                                          <p:spTgt spid="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500"/>
                                        <p:tgtEl>
                                          <p:spTgt spid="15"/>
                                        </p:tgtEl>
                                      </p:cBhvr>
                                    </p:animEffect>
                                  </p:childTnLst>
                                </p:cTn>
                              </p:par>
                              <p:par>
                                <p:cTn id="59" presetID="9"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dissolve">
                                      <p:cBhvr>
                                        <p:cTn id="61" dur="500"/>
                                        <p:tgtEl>
                                          <p:spTgt spid="28"/>
                                        </p:tgtEl>
                                      </p:cBhvr>
                                    </p:animEffect>
                                  </p:childTnLst>
                                </p:cTn>
                              </p:par>
                              <p:par>
                                <p:cTn id="62" presetID="9"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dissolve">
                                      <p:cBhvr>
                                        <p:cTn id="64" dur="500"/>
                                        <p:tgtEl>
                                          <p:spTgt spid="46"/>
                                        </p:tgtEl>
                                      </p:cBhvr>
                                    </p:animEffect>
                                  </p:childTnLst>
                                </p:cTn>
                              </p:par>
                              <p:par>
                                <p:cTn id="65" presetID="9"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dissolve">
                                      <p:cBhvr>
                                        <p:cTn id="67" dur="500"/>
                                        <p:tgtEl>
                                          <p:spTgt spid="48"/>
                                        </p:tgtEl>
                                      </p:cBhvr>
                                    </p:animEffect>
                                  </p:childTnLst>
                                </p:cTn>
                              </p:par>
                              <p:par>
                                <p:cTn id="68" presetID="9" presetClass="entr" presetSubtype="0"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dissolv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63563" y="360363"/>
            <a:ext cx="10369550" cy="720725"/>
          </a:xfrm>
        </p:spPr>
        <p:txBody>
          <a:bodyPr/>
          <a:lstStyle/>
          <a:p>
            <a:r>
              <a:rPr lang="en-GB" altLang="en-US" sz="2800" b="1" smtClean="0"/>
              <a:t>CowSignals: Economic benefits of good dairy cow welfare</a:t>
            </a:r>
          </a:p>
        </p:txBody>
      </p:sp>
      <p:sp>
        <p:nvSpPr>
          <p:cNvPr id="27651" name="Content Placeholder 2"/>
          <p:cNvSpPr>
            <a:spLocks noGrp="1"/>
          </p:cNvSpPr>
          <p:nvPr>
            <p:ph idx="1"/>
          </p:nvPr>
        </p:nvSpPr>
        <p:spPr>
          <a:xfrm>
            <a:off x="552450" y="1439863"/>
            <a:ext cx="10369550" cy="3671887"/>
          </a:xfrm>
        </p:spPr>
        <p:txBody>
          <a:bodyPr/>
          <a:lstStyle/>
          <a:p>
            <a:r>
              <a:rPr lang="en-GB" altLang="en-US" sz="2400" smtClean="0"/>
              <a:t>CowSignals Answer to ‘what can I earn by improving  welfare? </a:t>
            </a:r>
          </a:p>
          <a:p>
            <a:r>
              <a:rPr lang="en-GB" altLang="en-US" sz="2400" smtClean="0"/>
              <a:t>“more fun, more milk, more money, less trouble”</a:t>
            </a:r>
          </a:p>
          <a:p>
            <a:r>
              <a:rPr lang="en-GB" altLang="en-US" sz="2400" b="1" smtClean="0"/>
              <a:t>Good beds:</a:t>
            </a:r>
            <a:r>
              <a:rPr lang="en-GB" altLang="en-US" sz="2400" smtClean="0"/>
              <a:t> 1 hour more resting per day gives one extra litre of milk</a:t>
            </a:r>
          </a:p>
          <a:p>
            <a:r>
              <a:rPr lang="en-GB" altLang="en-US" sz="2400" smtClean="0"/>
              <a:t>Average resting time is estimated around 10 hours in cubicles</a:t>
            </a:r>
          </a:p>
          <a:p>
            <a:r>
              <a:rPr lang="en-GB" altLang="en-US" sz="2400" smtClean="0"/>
              <a:t>Best farms 14 hours! </a:t>
            </a:r>
          </a:p>
          <a:p>
            <a:r>
              <a:rPr lang="en-GB" altLang="en-US" sz="2400" smtClean="0"/>
              <a:t>This gives 4 extra litres milk per cow per day</a:t>
            </a:r>
          </a:p>
          <a:p>
            <a:r>
              <a:rPr lang="en-GB" altLang="en-US" sz="2400" b="1" smtClean="0"/>
              <a:t>Every disease</a:t>
            </a:r>
            <a:r>
              <a:rPr lang="en-GB" altLang="en-US" sz="2400" smtClean="0"/>
              <a:t> cost around 250 Euro! (mastitis, endometritis, ketosis, lameness, milk fever)</a:t>
            </a:r>
          </a:p>
          <a:p>
            <a:endParaRPr lang="en-GB" altLang="en-US" sz="2400" smtClean="0"/>
          </a:p>
          <a:p>
            <a:pPr>
              <a:buFontTx/>
              <a:buNone/>
            </a:pPr>
            <a:endParaRPr lang="en-GB"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calcmode="lin" valueType="num">
                                      <p:cBhvr additive="base">
                                        <p:cTn id="17"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 calcmode="lin" valueType="num">
                                      <p:cBhvr additive="base">
                                        <p:cTn id="23"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 calcmode="lin" valueType="num">
                                      <p:cBhvr additive="base">
                                        <p:cTn id="2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563563" y="576263"/>
            <a:ext cx="10369550" cy="1081087"/>
          </a:xfrm>
        </p:spPr>
        <p:txBody>
          <a:bodyPr/>
          <a:lstStyle/>
          <a:p>
            <a:pPr algn="l"/>
            <a:r>
              <a:rPr lang="en-GB" altLang="en-US" sz="2200" b="1" smtClean="0"/>
              <a:t>Better health &amp; welfare  can  improve longevity. This spreads  the cost of raising a heifer until the age at which she can be milked over a larger lifetime milk yield</a:t>
            </a:r>
            <a:endParaRPr lang="en-GB" altLang="en-US" sz="2200" smtClean="0"/>
          </a:p>
        </p:txBody>
      </p:sp>
      <p:sp>
        <p:nvSpPr>
          <p:cNvPr id="7" name="Content Placeholder 6"/>
          <p:cNvSpPr>
            <a:spLocks noGrp="1"/>
          </p:cNvSpPr>
          <p:nvPr>
            <p:ph idx="1"/>
          </p:nvPr>
        </p:nvSpPr>
        <p:spPr>
          <a:xfrm>
            <a:off x="563563" y="2016125"/>
            <a:ext cx="10369550" cy="4276725"/>
          </a:xfrm>
        </p:spPr>
        <p:txBody>
          <a:bodyPr/>
          <a:lstStyle/>
          <a:p>
            <a:r>
              <a:rPr lang="en-GB" altLang="en-US" sz="2400" smtClean="0"/>
              <a:t>If due to poor health and welfare, a cow has just 2-3 lactations, the cost of rearing her till she can produce milk is </a:t>
            </a:r>
            <a:r>
              <a:rPr lang="en-GB" altLang="en-US" sz="2400" b="1" smtClean="0"/>
              <a:t>6 cents per litre</a:t>
            </a:r>
          </a:p>
          <a:p>
            <a:r>
              <a:rPr lang="en-GB" altLang="en-US" sz="2400" smtClean="0"/>
              <a:t>But with cows producing 5 healthy lactations that cost drops to just </a:t>
            </a:r>
            <a:r>
              <a:rPr lang="en-GB" altLang="en-US" sz="2400" b="1" smtClean="0"/>
              <a:t>3 cents per litre</a:t>
            </a:r>
            <a:r>
              <a:rPr lang="en-GB" altLang="en-US" sz="2400" smtClean="0"/>
              <a:t> – so this gives an extra 3 cents per litre profit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63563" y="431800"/>
            <a:ext cx="10369550" cy="1081088"/>
          </a:xfrm>
        </p:spPr>
        <p:txBody>
          <a:bodyPr/>
          <a:lstStyle/>
          <a:p>
            <a:r>
              <a:rPr lang="en-GB" altLang="en-US" sz="2800" b="1" smtClean="0"/>
              <a:t>DeLaval: Economic benefits of improving health &amp; reducing mortality</a:t>
            </a:r>
          </a:p>
        </p:txBody>
      </p:sp>
      <p:graphicFrame>
        <p:nvGraphicFramePr>
          <p:cNvPr id="4" name="Table 3"/>
          <p:cNvGraphicFramePr>
            <a:graphicFrameLocks noGrp="1"/>
          </p:cNvGraphicFramePr>
          <p:nvPr/>
        </p:nvGraphicFramePr>
        <p:xfrm>
          <a:off x="1619250" y="1739900"/>
          <a:ext cx="7653338" cy="1158875"/>
        </p:xfrm>
        <a:graphic>
          <a:graphicData uri="http://schemas.openxmlformats.org/drawingml/2006/table">
            <a:tbl>
              <a:tblPr firstRow="1" bandRow="1">
                <a:tableStyleId>{5C22544A-7EE6-4342-B048-85BDC9FD1C3A}</a:tableStyleId>
              </a:tblPr>
              <a:tblGrid>
                <a:gridCol w="3826669"/>
                <a:gridCol w="3826669"/>
              </a:tblGrid>
              <a:tr h="1158875">
                <a:tc>
                  <a:txBody>
                    <a:bodyPr/>
                    <a:lstStyle/>
                    <a:p>
                      <a:r>
                        <a:rPr lang="en-GB" sz="2000" dirty="0" smtClean="0">
                          <a:solidFill>
                            <a:schemeClr val="tx1"/>
                          </a:solidFill>
                          <a:latin typeface="+mn-lt"/>
                        </a:rPr>
                        <a:t>Keeping cows in the herd for an additional healthy lactation</a:t>
                      </a:r>
                      <a:endParaRPr lang="en-GB" sz="2000" dirty="0">
                        <a:solidFill>
                          <a:schemeClr val="tx1"/>
                        </a:solidFill>
                        <a:latin typeface="+mn-lt"/>
                      </a:endParaRPr>
                    </a:p>
                  </a:txBody>
                  <a:tcPr marL="91450" marR="91450" marT="45785" marB="45785" anchor="ctr">
                    <a:solidFill>
                      <a:schemeClr val="accent5"/>
                    </a:solidFill>
                  </a:tcPr>
                </a:tc>
                <a:tc>
                  <a:txBody>
                    <a:bodyPr/>
                    <a:lstStyle/>
                    <a:p>
                      <a:r>
                        <a:rPr lang="en-GB" sz="2000" dirty="0" smtClean="0">
                          <a:solidFill>
                            <a:schemeClr val="tx1"/>
                          </a:solidFill>
                          <a:latin typeface="+mn-lt"/>
                        </a:rPr>
                        <a:t>Increase in profitability of €110 per cow per  year (US study)</a:t>
                      </a:r>
                      <a:endParaRPr lang="en-GB" sz="2000" dirty="0">
                        <a:solidFill>
                          <a:schemeClr val="tx1"/>
                        </a:solidFill>
                        <a:latin typeface="+mn-lt"/>
                      </a:endParaRPr>
                    </a:p>
                  </a:txBody>
                  <a:tcPr marL="91450" marR="91450" marT="45785" marB="45785" anchor="ctr">
                    <a:solidFill>
                      <a:schemeClr val="accent5"/>
                    </a:solidFill>
                  </a:tcPr>
                </a:tc>
              </a:tr>
            </a:tbl>
          </a:graphicData>
        </a:graphic>
      </p:graphicFrame>
      <p:graphicFrame>
        <p:nvGraphicFramePr>
          <p:cNvPr id="5" name="Table 4"/>
          <p:cNvGraphicFramePr>
            <a:graphicFrameLocks noGrp="1"/>
          </p:cNvGraphicFramePr>
          <p:nvPr/>
        </p:nvGraphicFramePr>
        <p:xfrm>
          <a:off x="1608138" y="2898775"/>
          <a:ext cx="7681912" cy="720725"/>
        </p:xfrm>
        <a:graphic>
          <a:graphicData uri="http://schemas.openxmlformats.org/drawingml/2006/table">
            <a:tbl>
              <a:tblPr firstRow="1" bandRow="1">
                <a:tableStyleId>{5C22544A-7EE6-4342-B048-85BDC9FD1C3A}</a:tableStyleId>
              </a:tblPr>
              <a:tblGrid>
                <a:gridCol w="3840956"/>
                <a:gridCol w="3840956"/>
              </a:tblGrid>
              <a:tr h="720725">
                <a:tc>
                  <a:txBody>
                    <a:bodyPr/>
                    <a:lstStyle/>
                    <a:p>
                      <a:r>
                        <a:rPr lang="en-GB" sz="2000" dirty="0" smtClean="0">
                          <a:solidFill>
                            <a:schemeClr val="tx1"/>
                          </a:solidFill>
                          <a:latin typeface="+mn-lt"/>
                        </a:rPr>
                        <a:t>Culling and deaths in early lactation</a:t>
                      </a:r>
                      <a:endParaRPr lang="en-GB" sz="2000" dirty="0">
                        <a:solidFill>
                          <a:schemeClr val="tx1"/>
                        </a:solidFill>
                        <a:latin typeface="+mn-lt"/>
                      </a:endParaRPr>
                    </a:p>
                  </a:txBody>
                  <a:tcPr marL="91446" marR="91446" marT="45761" marB="45761" anchor="ctr">
                    <a:solidFill>
                      <a:schemeClr val="accent5"/>
                    </a:solidFill>
                  </a:tcPr>
                </a:tc>
                <a:tc>
                  <a:txBody>
                    <a:bodyPr/>
                    <a:lstStyle/>
                    <a:p>
                      <a:r>
                        <a:rPr lang="en-GB" sz="2000" dirty="0" smtClean="0">
                          <a:solidFill>
                            <a:schemeClr val="tx1"/>
                          </a:solidFill>
                          <a:latin typeface="+mn-lt"/>
                        </a:rPr>
                        <a:t>Cost up to €740 per case</a:t>
                      </a:r>
                      <a:endParaRPr lang="en-GB" sz="2000" dirty="0">
                        <a:solidFill>
                          <a:schemeClr val="tx1"/>
                        </a:solidFill>
                        <a:latin typeface="+mn-lt"/>
                      </a:endParaRPr>
                    </a:p>
                  </a:txBody>
                  <a:tcPr marL="91446" marR="91446" marT="45761" marB="45761" anchor="ctr">
                    <a:solidFill>
                      <a:schemeClr val="accent5"/>
                    </a:solidFill>
                  </a:tcPr>
                </a:tc>
              </a:tr>
            </a:tbl>
          </a:graphicData>
        </a:graphic>
      </p:graphicFrame>
      <p:graphicFrame>
        <p:nvGraphicFramePr>
          <p:cNvPr id="6" name="Table 5"/>
          <p:cNvGraphicFramePr>
            <a:graphicFrameLocks noGrp="1"/>
          </p:cNvGraphicFramePr>
          <p:nvPr/>
        </p:nvGraphicFramePr>
        <p:xfrm>
          <a:off x="1584325" y="3887788"/>
          <a:ext cx="7702550" cy="1223962"/>
        </p:xfrm>
        <a:graphic>
          <a:graphicData uri="http://schemas.openxmlformats.org/drawingml/2006/table">
            <a:tbl>
              <a:tblPr firstRow="1" bandRow="1">
                <a:tableStyleId>{5C22544A-7EE6-4342-B048-85BDC9FD1C3A}</a:tableStyleId>
              </a:tblPr>
              <a:tblGrid>
                <a:gridCol w="3851275"/>
                <a:gridCol w="3851275"/>
              </a:tblGrid>
              <a:tr h="1223962">
                <a:tc>
                  <a:txBody>
                    <a:bodyPr/>
                    <a:lstStyle/>
                    <a:p>
                      <a:r>
                        <a:rPr lang="en-GB" sz="2000" dirty="0" smtClean="0">
                          <a:solidFill>
                            <a:schemeClr val="tx1"/>
                          </a:solidFill>
                          <a:latin typeface="+mn-lt"/>
                        </a:rPr>
                        <a:t>Moving a herd from 10% lowest to the best 10% in regard to cow mortality </a:t>
                      </a:r>
                      <a:endParaRPr lang="en-GB" sz="2000" dirty="0">
                        <a:solidFill>
                          <a:schemeClr val="tx1"/>
                        </a:solidFill>
                        <a:latin typeface="+mn-lt"/>
                      </a:endParaRPr>
                    </a:p>
                  </a:txBody>
                  <a:tcPr marT="45742" marB="45742" anchor="ctr">
                    <a:solidFill>
                      <a:schemeClr val="accent5"/>
                    </a:solidFill>
                  </a:tcPr>
                </a:tc>
                <a:tc>
                  <a:txBody>
                    <a:bodyPr/>
                    <a:lstStyle/>
                    <a:p>
                      <a:r>
                        <a:rPr lang="en-GB" sz="2000" dirty="0" smtClean="0">
                          <a:solidFill>
                            <a:schemeClr val="tx1"/>
                          </a:solidFill>
                          <a:latin typeface="+mn-lt"/>
                        </a:rPr>
                        <a:t>Savings of as much as €670 per cow per year (Danish study)</a:t>
                      </a:r>
                      <a:endParaRPr lang="en-GB" sz="2000" dirty="0">
                        <a:solidFill>
                          <a:schemeClr val="tx1"/>
                        </a:solidFill>
                        <a:latin typeface="+mn-lt"/>
                      </a:endParaRPr>
                    </a:p>
                  </a:txBody>
                  <a:tcPr marT="45742" marB="45742" anchor="ctr">
                    <a:solidFill>
                      <a:schemeClr val="accent5"/>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76263" y="258763"/>
            <a:ext cx="10369550" cy="939800"/>
          </a:xfrm>
        </p:spPr>
        <p:txBody>
          <a:bodyPr/>
          <a:lstStyle/>
          <a:p>
            <a:r>
              <a:rPr lang="en-GB" altLang="en-US" b="1" smtClean="0"/>
              <a:t>Lameness</a:t>
            </a:r>
          </a:p>
        </p:txBody>
      </p:sp>
      <p:sp>
        <p:nvSpPr>
          <p:cNvPr id="6" name="Content Placeholder 5"/>
          <p:cNvSpPr>
            <a:spLocks noGrp="1"/>
          </p:cNvSpPr>
          <p:nvPr>
            <p:ph idx="1"/>
          </p:nvPr>
        </p:nvSpPr>
        <p:spPr>
          <a:xfrm>
            <a:off x="588963" y="1655763"/>
            <a:ext cx="10369550" cy="3095625"/>
          </a:xfrm>
        </p:spPr>
        <p:txBody>
          <a:bodyPr/>
          <a:lstStyle/>
          <a:p>
            <a:r>
              <a:rPr lang="en-GB" altLang="en-US" sz="2400" smtClean="0"/>
              <a:t>EFSA: </a:t>
            </a:r>
            <a:r>
              <a:rPr lang="en-US" altLang="en-US" sz="2400" smtClean="0"/>
              <a:t>foot &amp; leg disorders are the major welfare problem for dairy cows – and most lame cows are in pain</a:t>
            </a:r>
          </a:p>
          <a:p>
            <a:r>
              <a:rPr lang="en-GB" altLang="en-US" sz="2400" smtClean="0"/>
              <a:t>EFSA: most estimates of lameness are within the range 20 to 25%</a:t>
            </a:r>
            <a:endParaRPr lang="en-US" altLang="en-US" sz="2400" smtClean="0"/>
          </a:p>
          <a:p>
            <a:r>
              <a:rPr lang="en-US" altLang="en-US" sz="2400" smtClean="0"/>
              <a:t>EFSA: </a:t>
            </a:r>
            <a:r>
              <a:rPr lang="en-GB" altLang="en-US" sz="2400" smtClean="0"/>
              <a:t>no reduction in prevalence of lameness in last 20 years</a:t>
            </a:r>
          </a:p>
          <a:p>
            <a:r>
              <a:rPr lang="en-GB" altLang="en-US" sz="2400" smtClean="0"/>
              <a:t>EFSA: “When the prevalence of recognisable locomotor difficulties in dairy cattle is above 10%, this indicates that the prevention programme is inadequate”</a:t>
            </a:r>
          </a:p>
          <a:p>
            <a:endParaRPr lang="en-GB"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63563" y="431800"/>
            <a:ext cx="10369550" cy="1081088"/>
          </a:xfrm>
        </p:spPr>
        <p:txBody>
          <a:bodyPr/>
          <a:lstStyle/>
          <a:p>
            <a:r>
              <a:rPr lang="en-GB" altLang="en-US" sz="3600" b="1" smtClean="0"/>
              <a:t>Economic benefits of preventing lameness</a:t>
            </a:r>
          </a:p>
        </p:txBody>
      </p:sp>
      <p:sp>
        <p:nvSpPr>
          <p:cNvPr id="12291" name="Content Placeholder 2"/>
          <p:cNvSpPr>
            <a:spLocks noGrp="1"/>
          </p:cNvSpPr>
          <p:nvPr>
            <p:ph idx="1"/>
          </p:nvPr>
        </p:nvSpPr>
        <p:spPr>
          <a:xfrm>
            <a:off x="563563" y="1752600"/>
            <a:ext cx="10369550" cy="4276725"/>
          </a:xfrm>
        </p:spPr>
        <p:txBody>
          <a:bodyPr/>
          <a:lstStyle/>
          <a:p>
            <a:r>
              <a:rPr lang="en-GB" altLang="en-US" sz="2400" smtClean="0"/>
              <a:t>Lame cows produce less milk &amp; it is more difficult to get them in calf</a:t>
            </a:r>
          </a:p>
          <a:p>
            <a:r>
              <a:rPr lang="en-GB" altLang="en-US" sz="2400" smtClean="0"/>
              <a:t>They need additional attention &amp; work on an ongoing basis</a:t>
            </a:r>
          </a:p>
          <a:p>
            <a:r>
              <a:rPr lang="en-GB" altLang="en-US" sz="2400" smtClean="0"/>
              <a:t>Veterinary &amp; medication costs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10162</TotalTime>
  <Words>1407</Words>
  <Application>Microsoft Office PowerPoint</Application>
  <PresentationFormat>Custom</PresentationFormat>
  <Paragraphs>142</Paragraphs>
  <Slides>23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Default Design</vt:lpstr>
      <vt:lpstr>Developing criteria for the application of Directive 98/58 to welfare of dairy cows   </vt:lpstr>
      <vt:lpstr>New report for EP Petitions Committee on animal welfare by DG for Internal Policies.  Author: Prof Donald Broom </vt:lpstr>
      <vt:lpstr>Article 3 of Directive 98/58</vt:lpstr>
      <vt:lpstr>Main factors to be looked at  when assessing compliance with 98/58</vt:lpstr>
      <vt:lpstr>CowSignals: Economic benefits of good dairy cow welfare</vt:lpstr>
      <vt:lpstr>Better health &amp; welfare  can  improve longevity. This spreads  the cost of raising a heifer until the age at which she can be milked over a larger lifetime milk yield</vt:lpstr>
      <vt:lpstr>DeLaval: Economic benefits of improving health &amp; reducing mortality</vt:lpstr>
      <vt:lpstr>Lameness</vt:lpstr>
      <vt:lpstr>Economic benefits of preventing lameness</vt:lpstr>
      <vt:lpstr>Factors to consider when assessing compliance with 98/58  regarding  lameness </vt:lpstr>
      <vt:lpstr>What steps are farmers taking to prevent &amp; treat lameness?</vt:lpstr>
      <vt:lpstr>Good Floor Condition:  vital to reduce lameness &amp; injuries</vt:lpstr>
      <vt:lpstr>Cows, housing,  feeding  areas &amp; floors must be  kept clean &amp; dry to reduce infection pressure</vt:lpstr>
      <vt:lpstr>Sores, wounds  &amp; injuries must  be minimised</vt:lpstr>
      <vt:lpstr>Cubicles: length &amp; width</vt:lpstr>
      <vt:lpstr>Body condition scoring</vt:lpstr>
      <vt:lpstr>Mastitis</vt:lpstr>
      <vt:lpstr>Economic benefits of preventing mastitis </vt:lpstr>
      <vt:lpstr>Preventing mastitis</vt:lpstr>
      <vt:lpstr>Tie stalls: tethering of dairy cows </vt:lpstr>
      <vt:lpstr>Is use of tethering-stalls compatible with 98/58?</vt:lpstr>
      <vt:lpstr>DairyCo economic data</vt:lpstr>
      <vt:lpstr>Stress-free stockmanship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of Animals Kept for Farming Purposes from the NGO´s point of view</dc:title>
  <dc:creator>Peter Stevenson</dc:creator>
  <cp:lastModifiedBy>Kate Townsend</cp:lastModifiedBy>
  <cp:revision>1021</cp:revision>
  <dcterms:created xsi:type="dcterms:W3CDTF">2008-03-05T20:11:15Z</dcterms:created>
  <dcterms:modified xsi:type="dcterms:W3CDTF">2017-11-03T15:42:49Z</dcterms:modified>
</cp:coreProperties>
</file>